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67" r:id="rId4"/>
    <p:sldId id="266" r:id="rId5"/>
    <p:sldId id="264" r:id="rId6"/>
    <p:sldId id="261" r:id="rId7"/>
    <p:sldId id="257" r:id="rId8"/>
    <p:sldId id="258" r:id="rId9"/>
    <p:sldId id="260" r:id="rId10"/>
    <p:sldId id="262" r:id="rId11"/>
    <p:sldId id="263" r:id="rId12"/>
    <p:sldId id="25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5097" autoAdjust="0"/>
  </p:normalViewPr>
  <p:slideViewPr>
    <p:cSldViewPr snapToGrid="0">
      <p:cViewPr varScale="1">
        <p:scale>
          <a:sx n="69" d="100"/>
          <a:sy n="69" d="100"/>
        </p:scale>
        <p:origin x="-120"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EA5CB-0E17-4A40-BF07-D69D423F3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4DA087D-BFF4-4A03-A5E2-1CE46D078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47BBAEB-8007-41DD-B164-C1E271C9D49F}"/>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E5662263-0969-4E3C-8483-60C2F451D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695522-50EB-457F-B0C7-FCE347B73958}"/>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46660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ABFFB-A2B1-4FF7-B22D-CD6D5BB17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2DFFC0A-9DBB-4E51-B6C6-49E5DC8F1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A3EA49-8B5B-48F8-A5DB-16FBFCCEBB79}"/>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54455C1B-1B94-41D8-B37E-540AE2DE7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D85C63-6CE7-453D-8974-C23F1E002EC8}"/>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39494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F2996AB-A540-4CB7-9FC5-1B8240B023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8C487C8-E211-4DA0-BAF3-0E2A8E031A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440FFD-9AC1-404E-8E2C-F5805CCAAE4D}"/>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60C3E9FB-1D47-462C-BF3C-67DE5528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10734-D325-4A58-ABA9-5B4D3BF71379}"/>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339842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DD3AF-A41A-420E-BAAA-B14C5B7CA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4DD9E6-B4FA-4B24-8CAE-F1D2A2E85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562E0A-DE0B-4051-8BBA-1EEA2AEEAE76}"/>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C9890E2E-63E2-4FD3-BE65-B035E1209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3C9433-AE11-42C8-9247-17DA5A4D2D37}"/>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1613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85307-1054-42EB-801B-4178E0A2A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AA1613-062F-4753-9D89-B7C736573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3F14C2F-36CE-44E0-8A37-7CC359231D7E}"/>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92AF6A97-0FCD-40F5-8F54-87D44AEEF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B02BEB-8D9E-4E7C-976F-38D7AA32609C}"/>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26498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9064A-8D6B-4A05-A74E-6E2BFD03E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C3B139-0DC8-4151-9E7F-20F18EA8B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6F398D-040B-4829-95B5-D6DBA66AE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5299E03-81F9-4F89-9262-9F01B7674340}"/>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6" name="Footer Placeholder 5">
            <a:extLst>
              <a:ext uri="{FF2B5EF4-FFF2-40B4-BE49-F238E27FC236}">
                <a16:creationId xmlns:a16="http://schemas.microsoft.com/office/drawing/2014/main" xmlns="" id="{F778FAAE-38CE-4F4C-A65C-6B5C13578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80A601-FAC9-4FF1-9781-F6D2EDAB5625}"/>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29107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85005-19C3-4DBF-97CD-292CC8280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82EE2AA-71D3-480E-BC4D-4FC54C094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1EC3AE-5E92-44C3-8619-B4E99A8D9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AADD573-5580-45A7-B582-FB866F9D7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C929DA-297E-4D52-865C-FAD585D1A8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A9BD77-DB19-44E1-BC99-4A53E1B4DCB7}"/>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8" name="Footer Placeholder 7">
            <a:extLst>
              <a:ext uri="{FF2B5EF4-FFF2-40B4-BE49-F238E27FC236}">
                <a16:creationId xmlns:a16="http://schemas.microsoft.com/office/drawing/2014/main" xmlns="" id="{7FB6C380-C585-474B-87B8-486E1B29F7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EEB855-4EBF-4DDE-8051-C0AC70D122D2}"/>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6681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8F7F3-5FAE-45A5-B168-627DEE46B9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2D8EB0A-A20F-4B72-843E-8CCCD5E4EC23}"/>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4" name="Footer Placeholder 3">
            <a:extLst>
              <a:ext uri="{FF2B5EF4-FFF2-40B4-BE49-F238E27FC236}">
                <a16:creationId xmlns:a16="http://schemas.microsoft.com/office/drawing/2014/main" xmlns="" id="{80D066F3-F5D9-4155-8409-688776AE6C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BC1AD3-4FAD-40C2-BDE5-15E9254BE8FE}"/>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416319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076EFC-AFE9-4366-867A-7E1BC8D7E27B}"/>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3" name="Footer Placeholder 2">
            <a:extLst>
              <a:ext uri="{FF2B5EF4-FFF2-40B4-BE49-F238E27FC236}">
                <a16:creationId xmlns:a16="http://schemas.microsoft.com/office/drawing/2014/main" xmlns="" id="{63CC5DBF-74C2-48E4-BFBC-1504226BFD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4602DB-45BF-46BE-AFC7-BD58D17CE8E3}"/>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127387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125C1-9175-4A51-831E-CC1F3A219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03BB9D-C5FA-49C8-9E44-1727F654B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605E560-F948-4E25-BB39-6E31E4378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5DFAF4-88BF-4425-80E2-ABFDDA1DB418}"/>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6" name="Footer Placeholder 5">
            <a:extLst>
              <a:ext uri="{FF2B5EF4-FFF2-40B4-BE49-F238E27FC236}">
                <a16:creationId xmlns:a16="http://schemas.microsoft.com/office/drawing/2014/main" xmlns="" id="{190FE161-C896-4168-9C2C-B91690D91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630A97-396A-4283-B825-C99998CDDC5E}"/>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16560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5732F-BA39-4470-ADFC-C19ECA80C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4F4140-4E23-4077-B247-90F14E40D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C8A833E-B167-4CBF-BCEE-4E67A9969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B8B642-8303-484D-A394-06D7D0C91227}"/>
              </a:ext>
            </a:extLst>
          </p:cNvPr>
          <p:cNvSpPr>
            <a:spLocks noGrp="1"/>
          </p:cNvSpPr>
          <p:nvPr>
            <p:ph type="dt" sz="half" idx="10"/>
          </p:nvPr>
        </p:nvSpPr>
        <p:spPr/>
        <p:txBody>
          <a:bodyPr/>
          <a:lstStyle/>
          <a:p>
            <a:fld id="{80B7A5D0-1725-4F7A-BEB2-0B150E365FDA}" type="datetimeFigureOut">
              <a:rPr lang="en-US" smtClean="0"/>
              <a:pPr/>
              <a:t>2/4/2022</a:t>
            </a:fld>
            <a:endParaRPr lang="en-US"/>
          </a:p>
        </p:txBody>
      </p:sp>
      <p:sp>
        <p:nvSpPr>
          <p:cNvPr id="6" name="Footer Placeholder 5">
            <a:extLst>
              <a:ext uri="{FF2B5EF4-FFF2-40B4-BE49-F238E27FC236}">
                <a16:creationId xmlns:a16="http://schemas.microsoft.com/office/drawing/2014/main" xmlns="" id="{078AFC79-8E05-42F2-8611-3C0E4135E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4BC023-4492-4FB7-817F-2A937646E053}"/>
              </a:ext>
            </a:extLst>
          </p:cNvPr>
          <p:cNvSpPr>
            <a:spLocks noGrp="1"/>
          </p:cNvSpPr>
          <p:nvPr>
            <p:ph type="sldNum" sz="quarter" idx="12"/>
          </p:nvPr>
        </p:nvSpPr>
        <p:spPr/>
        <p:txBody>
          <a:body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271163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C3715BA-67E3-45F0-ABB7-D745E9D26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05D723-B7D4-4C23-84FE-0B7F59CE3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6943A-E16F-4ACA-AF6B-FA6E1999D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A5D0-1725-4F7A-BEB2-0B150E365FDA}" type="datetimeFigureOut">
              <a:rPr lang="en-US" smtClean="0"/>
              <a:pPr/>
              <a:t>2/4/2022</a:t>
            </a:fld>
            <a:endParaRPr lang="en-US"/>
          </a:p>
        </p:txBody>
      </p:sp>
      <p:sp>
        <p:nvSpPr>
          <p:cNvPr id="5" name="Footer Placeholder 4">
            <a:extLst>
              <a:ext uri="{FF2B5EF4-FFF2-40B4-BE49-F238E27FC236}">
                <a16:creationId xmlns:a16="http://schemas.microsoft.com/office/drawing/2014/main" xmlns="" id="{3EB86065-C0CE-42DD-8125-59D5BCEA6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B6462D-8591-46CC-AD2E-8709A5DF6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1F495-B1AC-44C3-9447-E3B44DC8A1C7}" type="slidenum">
              <a:rPr lang="en-US" smtClean="0"/>
              <a:pPr/>
              <a:t>‹#›</a:t>
            </a:fld>
            <a:endParaRPr lang="en-US"/>
          </a:p>
        </p:txBody>
      </p:sp>
    </p:spTree>
    <p:extLst>
      <p:ext uri="{BB962C8B-B14F-4D97-AF65-F5344CB8AC3E}">
        <p14:creationId xmlns:p14="http://schemas.microsoft.com/office/powerpoint/2010/main" xmlns="" val="102003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iimtindia.ne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03B03B5-169A-43C3-9D16-BD3D406E19A5}"/>
              </a:ext>
            </a:extLst>
          </p:cNvPr>
          <p:cNvSpPr/>
          <p:nvPr/>
        </p:nvSpPr>
        <p:spPr>
          <a:xfrm>
            <a:off x="3667760" y="2074862"/>
            <a:ext cx="6305550" cy="28575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VOLUME 6, ISSUE 6, OCTOBER 2021- DECEMBER 2021</a:t>
            </a:r>
            <a:endParaRPr lang="en-US" sz="1100" dirty="0">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7C64D9EC-D8BC-4FDC-A9A1-9B782EDBEA5E}"/>
              </a:ext>
            </a:extLst>
          </p:cNvPr>
          <p:cNvSpPr/>
          <p:nvPr/>
        </p:nvSpPr>
        <p:spPr>
          <a:xfrm>
            <a:off x="3667760" y="152400"/>
            <a:ext cx="6305550" cy="177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800" b="1" dirty="0">
                <a:solidFill>
                  <a:srgbClr val="FFFFFF"/>
                </a:solidFill>
                <a:effectLst/>
                <a:latin typeface="Baskerville Old Face" panose="02020602080505020303" pitchFamily="18" charset="0"/>
                <a:ea typeface="Calibri" panose="020F0502020204030204" pitchFamily="34" charset="0"/>
                <a:cs typeface="Times New Roman" panose="02020603050405020304" pitchFamily="18" charset="0"/>
              </a:rPr>
              <a:t>THE DIVULGENCE</a:t>
            </a:r>
          </a:p>
          <a:p>
            <a:pPr algn="ctr"/>
            <a:r>
              <a:rPr lang="en-US" sz="1800" b="1" dirty="0">
                <a:solidFill>
                  <a:srgbClr val="FFFFFF"/>
                </a:solidFill>
                <a:effectLst/>
                <a:latin typeface="Baskerville Old Face" panose="02020602080505020303" pitchFamily="18" charset="0"/>
                <a:ea typeface="Calibri" panose="020F0502020204030204" pitchFamily="34" charset="0"/>
                <a:cs typeface="Times New Roman" panose="02020603050405020304" pitchFamily="18" charset="0"/>
              </a:rPr>
              <a:t>QUARTERLY </a:t>
            </a:r>
            <a:r>
              <a:rPr lang="en-US" sz="1800" b="1" dirty="0" smtClean="0">
                <a:solidFill>
                  <a:srgbClr val="FFFFFF"/>
                </a:solidFill>
                <a:effectLst/>
                <a:latin typeface="Baskerville Old Face" panose="02020602080505020303" pitchFamily="18" charset="0"/>
                <a:ea typeface="Calibri" panose="020F0502020204030204" pitchFamily="34" charset="0"/>
                <a:cs typeface="Times New Roman" panose="02020603050405020304" pitchFamily="18" charset="0"/>
              </a:rPr>
              <a:t> NEWSLETTER</a:t>
            </a:r>
          </a:p>
          <a:p>
            <a:pPr algn="ctr"/>
            <a:r>
              <a:rPr lang="en-IN" b="1" dirty="0" smtClean="0">
                <a:solidFill>
                  <a:srgbClr val="FFFFFF"/>
                </a:solidFill>
                <a:latin typeface="Baskerville Old Face" panose="02020602080505020303" pitchFamily="18" charset="0"/>
                <a:ea typeface="Calibri" panose="020F0502020204030204" pitchFamily="34" charset="0"/>
                <a:cs typeface="Times New Roman" panose="02020603050405020304" pitchFamily="18" charset="0"/>
              </a:rPr>
              <a:t>MBA DEPARTMENT</a:t>
            </a:r>
            <a:endParaRPr lang="en-US" b="1" dirty="0">
              <a:solidFill>
                <a:srgbClr val="FFFFFF"/>
              </a:solidFill>
              <a:latin typeface="Baskerville Old Face" panose="02020602080505020303" pitchFamily="18" charset="0"/>
              <a:ea typeface="Calibri" panose="020F0502020204030204" pitchFamily="34" charset="0"/>
              <a:cs typeface="Times New Roman" panose="02020603050405020304" pitchFamily="18" charset="0"/>
            </a:endParaRPr>
          </a:p>
          <a:p>
            <a:pPr algn="ctr"/>
            <a:r>
              <a:rPr lang="en-US" sz="1800" b="1" dirty="0">
                <a:solidFill>
                  <a:srgbClr val="FFFFFF"/>
                </a:solidFill>
                <a:effectLst/>
                <a:latin typeface="Baskerville Old Face" panose="02020602080505020303" pitchFamily="18" charset="0"/>
                <a:ea typeface="Calibri" panose="020F0502020204030204" pitchFamily="34" charset="0"/>
                <a:cs typeface="Times New Roman" panose="02020603050405020304" pitchFamily="18" charset="0"/>
              </a:rPr>
              <a:t> IIMT COLLEGE OF ENGINEERING, GREATER NOIDA</a:t>
            </a:r>
            <a:endParaRPr lang="en-US" dirty="0"/>
          </a:p>
        </p:txBody>
      </p:sp>
      <p:pic>
        <p:nvPicPr>
          <p:cNvPr id="16" name="Picture 15">
            <a:extLst>
              <a:ext uri="{FF2B5EF4-FFF2-40B4-BE49-F238E27FC236}">
                <a16:creationId xmlns:a16="http://schemas.microsoft.com/office/drawing/2014/main" xmlns="" id="{4844263E-8ADB-4D0D-892E-71099AE468E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62650" r="8434"/>
          <a:stretch/>
        </p:blipFill>
        <p:spPr bwMode="auto">
          <a:xfrm>
            <a:off x="584834" y="240664"/>
            <a:ext cx="1355725" cy="1577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53640926-AAD7-44D8-BBD7-CCE9431645EC}">
              <a14:shadowObscured xmlns:a14="http://schemas.microsoft.com/office/drawing/2010/main" xmlns=""/>
            </a:ext>
          </a:extLst>
        </p:spPr>
      </p:pic>
      <p:pic>
        <p:nvPicPr>
          <p:cNvPr id="17" name="Picture 16">
            <a:extLst>
              <a:ext uri="{FF2B5EF4-FFF2-40B4-BE49-F238E27FC236}">
                <a16:creationId xmlns:a16="http://schemas.microsoft.com/office/drawing/2014/main" xmlns="" id="{96E31831-8142-49F2-88EE-0968F331257C}"/>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3107" y="2535555"/>
            <a:ext cx="3952875" cy="3773805"/>
          </a:xfrm>
          <a:prstGeom prst="rect">
            <a:avLst/>
          </a:prstGeom>
          <a:noFill/>
        </p:spPr>
      </p:pic>
      <p:sp>
        <p:nvSpPr>
          <p:cNvPr id="19" name="Text Box 16">
            <a:extLst>
              <a:ext uri="{FF2B5EF4-FFF2-40B4-BE49-F238E27FC236}">
                <a16:creationId xmlns:a16="http://schemas.microsoft.com/office/drawing/2014/main" xmlns="" id="{CB70B041-2F40-4F4E-A5CC-2FEF2099064F}"/>
              </a:ext>
            </a:extLst>
          </p:cNvPr>
          <p:cNvSpPr txBox="1"/>
          <p:nvPr/>
        </p:nvSpPr>
        <p:spPr>
          <a:xfrm>
            <a:off x="8907145" y="2471058"/>
            <a:ext cx="3284855" cy="4016828"/>
          </a:xfrm>
          <a:prstGeom prst="rect">
            <a:avLst/>
          </a:prstGeom>
          <a:solidFill>
            <a:schemeClr val="accent3">
              <a:lumMod val="20000"/>
              <a:lumOff val="80000"/>
            </a:schemeClr>
          </a:solidFill>
          <a:ln w="6350">
            <a:solidFill>
              <a:schemeClr val="accent4">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600" dirty="0">
                <a:ln>
                  <a:noFill/>
                </a:ln>
                <a:solidFill>
                  <a:srgbClr val="593470"/>
                </a:solidFill>
                <a:effectLst>
                  <a:reflection blurRad="6350" stA="53000" endA="300" endPos="35500" dir="5400000" sy="-90000" algn="bl"/>
                </a:effectLst>
                <a:latin typeface="Algerian" panose="04020705040A02060702" pitchFamily="82" charset="0"/>
                <a:ea typeface="Calibri" panose="020F0502020204030204" pitchFamily="34" charset="0"/>
                <a:cs typeface="Times New Roman" panose="02020603050405020304" pitchFamily="18" charset="0"/>
              </a:rPr>
              <a:t>HIGHLIGHTS OF THE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1. Reflections from the Dean’s Desk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2. Department Spotlight</a:t>
            </a:r>
          </a:p>
          <a:p>
            <a:pPr marL="171450" indent="-171450">
              <a:lnSpc>
                <a:spcPct val="107000"/>
              </a:lnSpc>
              <a:spcAft>
                <a:spcPts val="800"/>
              </a:spcAft>
              <a:buFont typeface="Arial" panose="020B0604020202020204" pitchFamily="34" charset="0"/>
              <a:buChar char="•"/>
            </a:pPr>
            <a:r>
              <a:rPr lang="en-IN" sz="1400" dirty="0">
                <a:latin typeface="Baskerville Old Face" panose="02020602080505020303" pitchFamily="18" charset="0"/>
                <a:ea typeface="Calibri" panose="020F0502020204030204" pitchFamily="34" charset="0"/>
                <a:cs typeface="Times New Roman" panose="02020603050405020304" pitchFamily="18" charset="0"/>
              </a:rPr>
              <a:t>Activities in collaboration with ED cell and IIC</a:t>
            </a:r>
          </a:p>
          <a:p>
            <a:pPr marL="171450" indent="-171450">
              <a:lnSpc>
                <a:spcPct val="107000"/>
              </a:lnSpc>
              <a:spcAft>
                <a:spcPts val="800"/>
              </a:spcAft>
              <a:buFont typeface="Arial" panose="020B0604020202020204" pitchFamily="34" charset="0"/>
              <a:buChar char="•"/>
            </a:pPr>
            <a:r>
              <a:rPr lang="en-IN" sz="1400" dirty="0">
                <a:effectLst/>
                <a:latin typeface="Baskerville Old Face" panose="02020602080505020303" pitchFamily="18" charset="0"/>
                <a:ea typeface="Calibri" panose="020F0502020204030204" pitchFamily="34" charset="0"/>
                <a:cs typeface="Times New Roman" panose="02020603050405020304" pitchFamily="18" charset="0"/>
              </a:rPr>
              <a:t>Curricular Activities</a:t>
            </a:r>
          </a:p>
          <a:p>
            <a:pPr marL="171450" indent="-171450">
              <a:lnSpc>
                <a:spcPct val="107000"/>
              </a:lnSpc>
              <a:spcAft>
                <a:spcPts val="800"/>
              </a:spcAft>
              <a:buFont typeface="Arial" panose="020B0604020202020204" pitchFamily="34" charset="0"/>
              <a:buChar char="•"/>
            </a:pPr>
            <a:r>
              <a:rPr lang="en-IN" sz="1400" dirty="0">
                <a:latin typeface="Baskerville Old Face" panose="02020602080505020303" pitchFamily="18" charset="0"/>
                <a:ea typeface="Calibri" panose="020F0502020204030204" pitchFamily="34" charset="0"/>
                <a:cs typeface="Times New Roman" panose="02020603050405020304" pitchFamily="18" charset="0"/>
              </a:rPr>
              <a:t>Co-curricular 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3. Faculty Achievements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4.Editorial Board  </a:t>
            </a:r>
          </a:p>
          <a:p>
            <a:pPr>
              <a:lnSpc>
                <a:spcPct val="107000"/>
              </a:lnSpc>
              <a:spcAft>
                <a:spcPts val="800"/>
              </a:spcAft>
            </a:pPr>
            <a:r>
              <a:rPr lang="en-IN" sz="1400" b="1" dirty="0" err="1">
                <a:effectLst/>
                <a:latin typeface="Baskerville Old Face" panose="02020602080505020303" pitchFamily="18" charset="0"/>
                <a:ea typeface="Calibri" panose="020F0502020204030204" pitchFamily="34" charset="0"/>
                <a:cs typeface="Times New Roman" panose="02020603050405020304" pitchFamily="18" charset="0"/>
              </a:rPr>
              <a:t>Dr.Subhash</a:t>
            </a: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 </a:t>
            </a:r>
            <a:r>
              <a:rPr lang="en-IN" sz="1400" b="1" dirty="0" err="1">
                <a:effectLst/>
                <a:latin typeface="Baskerville Old Face" panose="02020602080505020303" pitchFamily="18" charset="0"/>
                <a:ea typeface="Calibri" panose="020F0502020204030204" pitchFamily="34" charset="0"/>
                <a:cs typeface="Times New Roman" panose="02020603050405020304" pitchFamily="18" charset="0"/>
              </a:rPr>
              <a:t>Verma</a:t>
            </a: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  ,Dean (MBA).</a:t>
            </a:r>
          </a:p>
          <a:p>
            <a:pPr>
              <a:lnSpc>
                <a:spcPct val="107000"/>
              </a:lnSpc>
              <a:spcAft>
                <a:spcPts val="800"/>
              </a:spcAft>
            </a:pPr>
            <a:r>
              <a:rPr lang="en-IN" sz="1400" b="1" dirty="0" err="1">
                <a:latin typeface="Baskerville Old Face" panose="02020602080505020303" pitchFamily="18" charset="0"/>
                <a:ea typeface="Calibri" panose="020F0502020204030204" pitchFamily="34" charset="0"/>
                <a:cs typeface="Times New Roman" panose="02020603050405020304" pitchFamily="18" charset="0"/>
              </a:rPr>
              <a:t>Dr.Richa</a:t>
            </a:r>
            <a:r>
              <a:rPr lang="en-IN" sz="1400" b="1" dirty="0">
                <a:latin typeface="Baskerville Old Face" panose="02020602080505020303" pitchFamily="18" charset="0"/>
                <a:ea typeface="Calibri" panose="020F0502020204030204" pitchFamily="34" charset="0"/>
                <a:cs typeface="Times New Roman" panose="02020603050405020304" pitchFamily="18" charset="0"/>
              </a:rPr>
              <a:t> Sharma ,Chief editor.</a:t>
            </a:r>
          </a:p>
          <a:p>
            <a:pPr>
              <a:lnSpc>
                <a:spcPct val="107000"/>
              </a:lnSpc>
              <a:spcAft>
                <a:spcPts val="800"/>
              </a:spcAft>
            </a:pPr>
            <a:r>
              <a:rPr lang="en-IN" sz="1400" b="1" dirty="0" err="1">
                <a:effectLst/>
                <a:latin typeface="Baskerville Old Face" panose="02020602080505020303" pitchFamily="18" charset="0"/>
                <a:ea typeface="Calibri" panose="020F0502020204030204" pitchFamily="34" charset="0"/>
                <a:cs typeface="Times New Roman" panose="02020603050405020304" pitchFamily="18" charset="0"/>
              </a:rPr>
              <a:t>Dr.Neha</a:t>
            </a:r>
            <a:r>
              <a:rPr lang="en-IN" sz="1400" b="1" dirty="0">
                <a:effectLst/>
                <a:latin typeface="Baskerville Old Face" panose="02020602080505020303" pitchFamily="18" charset="0"/>
                <a:ea typeface="Calibri" panose="020F0502020204030204" pitchFamily="34" charset="0"/>
                <a:cs typeface="Times New Roman" panose="02020603050405020304" pitchFamily="18" charset="0"/>
              </a:rPr>
              <a:t> ,Editor</a:t>
            </a:r>
          </a:p>
          <a:p>
            <a:pPr>
              <a:lnSpc>
                <a:spcPct val="107000"/>
              </a:lnSpc>
              <a:spcAft>
                <a:spcPts val="800"/>
              </a:spcAft>
            </a:pPr>
            <a:endParaRPr lang="en-IN" sz="1400" b="1" dirty="0">
              <a:effectLst/>
              <a:latin typeface="Baskerville Old Face" panose="020206020805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IIMT ENGINEERING COLLEGE | Meerut | Uttar Pradesh">
            <a:extLst>
              <a:ext uri="{FF2B5EF4-FFF2-40B4-BE49-F238E27FC236}">
                <a16:creationId xmlns:a16="http://schemas.microsoft.com/office/drawing/2014/main" xmlns="" id="{A9990389-CAA6-4FFA-8402-E58561788E0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3610" r="10470"/>
          <a:stretch/>
        </p:blipFill>
        <p:spPr bwMode="auto">
          <a:xfrm>
            <a:off x="4797745" y="2718435"/>
            <a:ext cx="3835080" cy="1680846"/>
          </a:xfrm>
          <a:prstGeom prst="rect">
            <a:avLst/>
          </a:prstGeom>
          <a:noFill/>
          <a:ln>
            <a:noFill/>
          </a:ln>
          <a:extLst>
            <a:ext uri="{53640926-AAD7-44D8-BBD7-CCE9431645EC}">
              <a14:shadowObscured xmlns:a14="http://schemas.microsoft.com/office/drawing/2010/main" xmlns=""/>
            </a:ext>
          </a:extLst>
        </p:spPr>
      </p:pic>
      <p:pic>
        <p:nvPicPr>
          <p:cNvPr id="21" name="Picture 20" descr="Best Management College Greater Noida | Top BBA College Greater Noida |  Best BJMC College Greater Noida">
            <a:extLst>
              <a:ext uri="{FF2B5EF4-FFF2-40B4-BE49-F238E27FC236}">
                <a16:creationId xmlns:a16="http://schemas.microsoft.com/office/drawing/2014/main" xmlns="" id="{0E90935D-B5E6-4C04-8C5B-F423F0990F7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31696"/>
          <a:stretch/>
        </p:blipFill>
        <p:spPr bwMode="auto">
          <a:xfrm>
            <a:off x="4896485" y="4543743"/>
            <a:ext cx="3736340" cy="1804035"/>
          </a:xfrm>
          <a:prstGeom prst="rect">
            <a:avLst/>
          </a:prstGeom>
          <a:noFill/>
          <a:ln>
            <a:noFill/>
          </a:ln>
          <a:extLst>
            <a:ext uri="{53640926-AAD7-44D8-BBD7-CCE9431645EC}">
              <a14:shadowObscured xmlns:a14="http://schemas.microsoft.com/office/drawing/2010/main" xmlns=""/>
            </a:ext>
          </a:extLst>
        </p:spPr>
      </p:pic>
      <p:sp>
        <p:nvSpPr>
          <p:cNvPr id="22" name="Rectangle 21">
            <a:extLst>
              <a:ext uri="{FF2B5EF4-FFF2-40B4-BE49-F238E27FC236}">
                <a16:creationId xmlns:a16="http://schemas.microsoft.com/office/drawing/2014/main" xmlns="" id="{31125A19-ACF6-4DF1-8DD4-EFC9BF2C84DE}"/>
              </a:ext>
            </a:extLst>
          </p:cNvPr>
          <p:cNvSpPr/>
          <p:nvPr/>
        </p:nvSpPr>
        <p:spPr>
          <a:xfrm>
            <a:off x="274320" y="6492240"/>
            <a:ext cx="11511280" cy="2857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800" b="1" u="sng"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xmlns="" val="tx"/>
                    </a:ext>
                  </a:extLst>
                </a:hlinkClick>
              </a:rPr>
              <a:t>www.iimtindia.net</a:t>
            </a:r>
            <a:r>
              <a:rPr lang="en-IN" sz="18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   </a:t>
            </a:r>
            <a:r>
              <a:rPr lang="en-IN" sz="1800" b="1" dirty="0">
                <a:solidFill>
                  <a:srgbClr val="FFFFFF"/>
                </a:solidFill>
                <a:effectLst/>
                <a:latin typeface="Helvetica" panose="020B0604020202020204" pitchFamily="34" charset="0"/>
                <a:ea typeface="Calibri" panose="020F0502020204030204" pitchFamily="34" charset="0"/>
                <a:cs typeface="Times New Roman" panose="02020603050405020304" pitchFamily="18" charset="0"/>
              </a:rPr>
              <a:t>|   Knowledge Park - |||, Plot No. 20 – A, Greater Noida|	Email: info@iimtindia.net</a:t>
            </a:r>
            <a:endParaRPr lang="en-US" dirty="0"/>
          </a:p>
        </p:txBody>
      </p:sp>
    </p:spTree>
    <p:extLst>
      <p:ext uri="{BB962C8B-B14F-4D97-AF65-F5344CB8AC3E}">
        <p14:creationId xmlns:p14="http://schemas.microsoft.com/office/powerpoint/2010/main" xmlns="" val="168237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E492BB-044A-4882-806B-3A676CE721F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latin typeface="Amasis MT Pro Black" panose="02040A04050005020304" pitchFamily="18" charset="0"/>
              </a:rPr>
              <a:t>GUEST LECTURE</a:t>
            </a:r>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A3B6CF29-B211-440F-BA5E-FF4B9FB99550}"/>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algn="just"/>
            <a:r>
              <a:rPr lang="en-US" dirty="0">
                <a:effectLst/>
                <a:latin typeface="Times New Roman" panose="02020603050405020304" pitchFamily="18" charset="0"/>
                <a:cs typeface="Times New Roman" panose="02020603050405020304" pitchFamily="18" charset="0"/>
              </a:rPr>
              <a:t>A wonderful Guest Lecture on topic Post Pandemic: Industry Preview</a:t>
            </a:r>
            <a:r>
              <a:rPr lang="en-US" b="1" dirty="0">
                <a:effectLst/>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was organized by  </a:t>
            </a:r>
            <a:r>
              <a:rPr lang="en-US" dirty="0" err="1">
                <a:effectLst/>
                <a:latin typeface="Times New Roman" panose="02020603050405020304" pitchFamily="18" charset="0"/>
                <a:cs typeface="Times New Roman" panose="02020603050405020304" pitchFamily="18" charset="0"/>
              </a:rPr>
              <a:t>by</a:t>
            </a:r>
            <a:r>
              <a:rPr lang="en-US" dirty="0">
                <a:effectLst/>
                <a:latin typeface="Times New Roman" panose="02020603050405020304" pitchFamily="18" charset="0"/>
                <a:cs typeface="Times New Roman" panose="02020603050405020304" pitchFamily="18" charset="0"/>
              </a:rPr>
              <a:t> MBA department on 20</a:t>
            </a:r>
            <a:r>
              <a:rPr lang="en-US" baseline="30000" dirty="0">
                <a:effectLst/>
                <a:latin typeface="Times New Roman" panose="02020603050405020304" pitchFamily="18" charset="0"/>
                <a:cs typeface="Times New Roman" panose="02020603050405020304" pitchFamily="18" charset="0"/>
              </a:rPr>
              <a:t>th</a:t>
            </a:r>
            <a:r>
              <a:rPr lang="en-US" dirty="0">
                <a:effectLst/>
                <a:latin typeface="Times New Roman" panose="02020603050405020304" pitchFamily="18" charset="0"/>
                <a:cs typeface="Times New Roman" panose="02020603050405020304" pitchFamily="18" charset="0"/>
              </a:rPr>
              <a:t> October,2021. The event was attended by the students of MBA Sem-1 &amp; Sem 3. The guest speaker Prof (Dr) Meenakshi Kaushik started her lecture by explaining about the industry and how it will change in the near future. She also spoke to the students on the various scope in industry for the newcomers and the challenges they will face when they enter this competitive industry. He then cleared all the doubts and queries of the students and made them feel positive towards their career. As the session was very helpful for the students, to understand the situation after COVID-19 Pandemic. The students also felt that the Guest Lecture will be very helpful for them for their future life and academics. </a:t>
            </a:r>
            <a:endParaRPr lang="en-US"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6BF46EC0-B3FA-442A-BED2-9F5C3ABBFF5C}"/>
              </a:ext>
            </a:extLst>
          </p:cNvPr>
          <p:cNvPicPr>
            <a:picLocks noChangeAspect="1"/>
          </p:cNvPicPr>
          <p:nvPr/>
        </p:nvPicPr>
        <p:blipFill>
          <a:blip r:embed="rId2" cstate="print"/>
          <a:stretch>
            <a:fillRect/>
          </a:stretch>
        </p:blipFill>
        <p:spPr>
          <a:xfrm>
            <a:off x="5873190" y="991233"/>
            <a:ext cx="5728092" cy="4873625"/>
          </a:xfrm>
          <a:prstGeom prst="rect">
            <a:avLst/>
          </a:prstGeom>
        </p:spPr>
      </p:pic>
    </p:spTree>
    <p:extLst>
      <p:ext uri="{BB962C8B-B14F-4D97-AF65-F5344CB8AC3E}">
        <p14:creationId xmlns:p14="http://schemas.microsoft.com/office/powerpoint/2010/main" xmlns="" val="113672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F81F8D5-515A-45DC-B296-30AB11F2C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0464369-70FA-42AF-948F-80664CA7B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EE1FF66-0181-498A-9BF8-829196F4C298}"/>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b="1" dirty="0">
                <a:effectLst/>
                <a:latin typeface="Amasis MT Pro Black" panose="02040A04050005020304" pitchFamily="18" charset="0"/>
              </a:rPr>
              <a:t>DEBATE COMPETITION</a:t>
            </a:r>
            <a:r>
              <a:rPr lang="en-US" sz="4800" dirty="0">
                <a:effectLst/>
              </a:rPr>
              <a:t/>
            </a:r>
            <a:br>
              <a:rPr lang="en-US" sz="4800" dirty="0">
                <a:effectLst/>
              </a:rPr>
            </a:br>
            <a:endParaRPr lang="en-US" sz="4800" dirty="0"/>
          </a:p>
        </p:txBody>
      </p:sp>
      <p:sp>
        <p:nvSpPr>
          <p:cNvPr id="4" name="Text Placeholder 3">
            <a:extLst>
              <a:ext uri="{FF2B5EF4-FFF2-40B4-BE49-F238E27FC236}">
                <a16:creationId xmlns:a16="http://schemas.microsoft.com/office/drawing/2014/main" xmlns="" id="{8AC64A6C-0F4E-466E-9F7F-D07DCAB10A6E}"/>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r>
              <a:rPr lang="en-US" sz="1900" dirty="0">
                <a:effectLst/>
              </a:rPr>
              <a:t>A wonderful debate organized on  17 November,2021 at 10.30 am on Sarabhai hall   by MBA department. Both MBA 1</a:t>
            </a:r>
            <a:r>
              <a:rPr lang="en-US" sz="1900" baseline="30000" dirty="0">
                <a:effectLst/>
              </a:rPr>
              <a:t>ST</a:t>
            </a:r>
            <a:r>
              <a:rPr lang="en-US" sz="1900" dirty="0">
                <a:effectLst/>
              </a:rPr>
              <a:t> year and 2</a:t>
            </a:r>
            <a:r>
              <a:rPr lang="en-US" sz="1900" baseline="30000" dirty="0">
                <a:effectLst/>
              </a:rPr>
              <a:t>nd</a:t>
            </a:r>
            <a:r>
              <a:rPr lang="en-US" sz="1900" dirty="0">
                <a:effectLst/>
              </a:rPr>
              <a:t> year students were participated in the competition. The aim of the competition was to hone public speaking skills of the students and teach them to be articulate while expressing their thoughts and opinions. Prof Jitendra </a:t>
            </a:r>
            <a:r>
              <a:rPr lang="en-US" sz="1900" dirty="0"/>
              <a:t>S</a:t>
            </a:r>
            <a:r>
              <a:rPr lang="en-US" sz="1900" dirty="0">
                <a:effectLst/>
              </a:rPr>
              <a:t>inghal and Dr. Pratibha was the judge on this event.  The session was a kaleidoscope of opinions, thoughts, ideas and perspectives that definitely enhanced the knowledge and understanding of the topic among students</a:t>
            </a:r>
            <a:endParaRPr lang="en-US" sz="1900" dirty="0"/>
          </a:p>
        </p:txBody>
      </p:sp>
      <p:sp>
        <p:nvSpPr>
          <p:cNvPr id="14" name="Rectangle 13">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C552A98-EF7D-4D42-AB69-066B786AB5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C0EF3F4-BFB5-43E2-9AB9-183C149DC63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233" r="115" b="-3"/>
          <a:stretch/>
        </p:blipFill>
        <p:spPr>
          <a:xfrm>
            <a:off x="7421373" y="627954"/>
            <a:ext cx="4235516" cy="5353373"/>
          </a:xfrm>
          <a:prstGeom prst="rect">
            <a:avLst/>
          </a:prstGeom>
        </p:spPr>
      </p:pic>
      <p:sp>
        <p:nvSpPr>
          <p:cNvPr id="18" name="Rectangle 17">
            <a:extLst>
              <a:ext uri="{FF2B5EF4-FFF2-40B4-BE49-F238E27FC236}">
                <a16:creationId xmlns:a16="http://schemas.microsoft.com/office/drawing/2014/main" xmlns="" id="{A648176E-454C-437C-B0FC-9B82FCF32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793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26CAED0A-2A45-4C9C-BCDD-21A8A092C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71784590-7317-4071-A98A-A7EBF026F771}"/>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algn="ctr">
              <a:spcAft>
                <a:spcPts val="800"/>
              </a:spcAft>
            </a:pPr>
            <a:r>
              <a:rPr lang="en-US" sz="2600" kern="1200" dirty="0">
                <a:solidFill>
                  <a:schemeClr val="tx1"/>
                </a:solidFill>
                <a:effectLst/>
                <a:latin typeface="Amasis MT Pro Black" panose="02040A04050005020304" pitchFamily="18" charset="0"/>
              </a:rPr>
              <a:t> </a:t>
            </a:r>
            <a:r>
              <a:rPr lang="en-US" sz="2800" b="1" kern="1200" dirty="0">
                <a:solidFill>
                  <a:schemeClr val="tx1"/>
                </a:solidFill>
                <a:effectLst/>
                <a:latin typeface="Algerian" panose="04020705040A02060702" pitchFamily="82" charset="0"/>
              </a:rPr>
              <a:t>CO-CURRICULAR ACTIVITIES</a:t>
            </a:r>
            <a:r>
              <a:rPr lang="en-US" sz="2600" kern="1200" dirty="0">
                <a:solidFill>
                  <a:schemeClr val="tx1"/>
                </a:solidFill>
                <a:effectLst/>
                <a:latin typeface="Amasis MT Pro Black" panose="02040A04050005020304" pitchFamily="18" charset="0"/>
              </a:rPr>
              <a:t/>
            </a:r>
            <a:br>
              <a:rPr lang="en-US" sz="2600" kern="1200" dirty="0">
                <a:solidFill>
                  <a:schemeClr val="tx1"/>
                </a:solidFill>
                <a:effectLst/>
                <a:latin typeface="Amasis MT Pro Black" panose="02040A04050005020304" pitchFamily="18" charset="0"/>
              </a:rPr>
            </a:br>
            <a:r>
              <a:rPr lang="en-US" sz="2600" kern="1200" dirty="0">
                <a:solidFill>
                  <a:schemeClr val="tx1"/>
                </a:solidFill>
                <a:effectLst/>
                <a:latin typeface="Amasis MT Pro Black" panose="02040A04050005020304" pitchFamily="18" charset="0"/>
              </a:rPr>
              <a:t/>
            </a:r>
            <a:br>
              <a:rPr lang="en-US" sz="2600" kern="1200" dirty="0">
                <a:solidFill>
                  <a:schemeClr val="tx1"/>
                </a:solidFill>
                <a:effectLst/>
                <a:latin typeface="Amasis MT Pro Black" panose="02040A04050005020304" pitchFamily="18" charset="0"/>
              </a:rPr>
            </a:br>
            <a:endParaRPr lang="en-US" sz="2600" kern="1200" dirty="0">
              <a:solidFill>
                <a:schemeClr val="tx1"/>
              </a:solidFill>
              <a:latin typeface="Amasis MT Pro Black" panose="02040A04050005020304" pitchFamily="18" charset="0"/>
            </a:endParaRPr>
          </a:p>
        </p:txBody>
      </p:sp>
      <p:sp>
        <p:nvSpPr>
          <p:cNvPr id="16" name="Rectangle 15">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xmlns="" id="{97435239-4DA9-4D75-88C1-B6FAA94A7253}"/>
              </a:ext>
            </a:extLst>
          </p:cNvPr>
          <p:cNvSpPr>
            <a:spLocks noGrp="1"/>
          </p:cNvSpPr>
          <p:nvPr>
            <p:ph type="body" sz="half" idx="2"/>
          </p:nvPr>
        </p:nvSpPr>
        <p:spPr>
          <a:xfrm>
            <a:off x="793660" y="2599509"/>
            <a:ext cx="4160725" cy="3598989"/>
          </a:xfrm>
        </p:spPr>
        <p:txBody>
          <a:bodyPr vert="horz" lIns="91440" tIns="45720" rIns="91440" bIns="45720" rtlCol="0" anchor="ctr">
            <a:normAutofit/>
          </a:bodyPr>
          <a:lstStyle/>
          <a:p>
            <a:pPr algn="ctr">
              <a:tabLst>
                <a:tab pos="3543300" algn="l"/>
              </a:tabLst>
            </a:pPr>
            <a:r>
              <a:rPr lang="en-US" sz="1600" b="1" kern="1200" dirty="0">
                <a:solidFill>
                  <a:schemeClr val="tx1"/>
                </a:solidFill>
                <a:effectLst/>
                <a:latin typeface="Amasis MT Pro Black" panose="02040A04050005020304" pitchFamily="18" charset="0"/>
              </a:rPr>
              <a:t>Collage making competition </a:t>
            </a:r>
          </a:p>
          <a:p>
            <a:pPr algn="just">
              <a:tabLst>
                <a:tab pos="3543300" algn="l"/>
              </a:tabLst>
            </a:pPr>
            <a:r>
              <a:rPr lang="en-US" dirty="0">
                <a:effectLst/>
                <a:latin typeface="Times New Roman" panose="02020603050405020304" pitchFamily="18" charset="0"/>
                <a:cs typeface="Times New Roman" panose="02020603050405020304" pitchFamily="18" charset="0"/>
              </a:rPr>
              <a:t>On 27th Oct, 2021, students of MBA 1</a:t>
            </a:r>
            <a:r>
              <a:rPr lang="en-US" baseline="30000" dirty="0">
                <a:effectLst/>
                <a:latin typeface="Times New Roman" panose="02020603050405020304" pitchFamily="18" charset="0"/>
                <a:cs typeface="Times New Roman" panose="02020603050405020304" pitchFamily="18" charset="0"/>
              </a:rPr>
              <a:t>st</a:t>
            </a:r>
            <a:r>
              <a:rPr lang="en-US" dirty="0">
                <a:effectLst/>
                <a:latin typeface="Times New Roman" panose="02020603050405020304" pitchFamily="18" charset="0"/>
                <a:cs typeface="Times New Roman" panose="02020603050405020304" pitchFamily="18" charset="0"/>
              </a:rPr>
              <a:t>&amp; 2</a:t>
            </a:r>
            <a:r>
              <a:rPr lang="en-US" baseline="30000" dirty="0">
                <a:effectLst/>
                <a:latin typeface="Times New Roman" panose="02020603050405020304" pitchFamily="18" charset="0"/>
                <a:cs typeface="Times New Roman" panose="02020603050405020304" pitchFamily="18" charset="0"/>
              </a:rPr>
              <a:t>nd</a:t>
            </a:r>
            <a:r>
              <a:rPr lang="en-US" dirty="0">
                <a:effectLst/>
                <a:latin typeface="Times New Roman" panose="02020603050405020304" pitchFamily="18" charset="0"/>
                <a:cs typeface="Times New Roman" panose="02020603050405020304" pitchFamily="18" charset="0"/>
              </a:rPr>
              <a:t> Year participated in a minor activity called COLLAGE MAKING COMPETITION organized by Department of MBA. The event was conducted in two slots between MBA 1</a:t>
            </a:r>
            <a:r>
              <a:rPr lang="en-US" baseline="30000" dirty="0">
                <a:effectLst/>
                <a:latin typeface="Times New Roman" panose="02020603050405020304" pitchFamily="18" charset="0"/>
                <a:cs typeface="Times New Roman" panose="02020603050405020304" pitchFamily="18" charset="0"/>
              </a:rPr>
              <a:t>st</a:t>
            </a:r>
            <a:r>
              <a:rPr lang="en-US" dirty="0">
                <a:effectLst/>
                <a:latin typeface="Times New Roman" panose="02020603050405020304" pitchFamily="18" charset="0"/>
                <a:cs typeface="Times New Roman" panose="02020603050405020304" pitchFamily="18" charset="0"/>
              </a:rPr>
              <a:t>&amp; 2</a:t>
            </a:r>
            <a:r>
              <a:rPr lang="en-US" baseline="30000" dirty="0">
                <a:effectLst/>
                <a:latin typeface="Times New Roman" panose="02020603050405020304" pitchFamily="18" charset="0"/>
                <a:cs typeface="Times New Roman" panose="02020603050405020304" pitchFamily="18" charset="0"/>
              </a:rPr>
              <a:t>nd</a:t>
            </a:r>
            <a:r>
              <a:rPr lang="en-US" dirty="0">
                <a:effectLst/>
                <a:latin typeface="Times New Roman" panose="02020603050405020304" pitchFamily="18" charset="0"/>
                <a:cs typeface="Times New Roman" panose="02020603050405020304" pitchFamily="18" charset="0"/>
              </a:rPr>
              <a:t> Year students. In first slot the participants need to prepare a collage poster on Chart paper or sketch on a sheet on their </a:t>
            </a:r>
            <a:r>
              <a:rPr lang="en-US" dirty="0">
                <a:latin typeface="Times New Roman" panose="02020603050405020304" pitchFamily="18" charset="0"/>
                <a:cs typeface="Times New Roman" panose="02020603050405020304" pitchFamily="18" charset="0"/>
              </a:rPr>
              <a:t>t</a:t>
            </a:r>
            <a:r>
              <a:rPr lang="en-US" dirty="0">
                <a:effectLst/>
                <a:latin typeface="Times New Roman" panose="02020603050405020304" pitchFamily="18" charset="0"/>
                <a:cs typeface="Times New Roman" panose="02020603050405020304" pitchFamily="18" charset="0"/>
              </a:rPr>
              <a:t>opics .In  second slot  all the participants  gave presentations on their topics within five minutes time frame. </a:t>
            </a:r>
          </a:p>
          <a:p>
            <a:pPr indent="-2286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0FBA4927-E0A0-4FC1-922C-4C590165057C}"/>
              </a:ext>
            </a:extLst>
          </p:cNvPr>
          <p:cNvPicPr>
            <a:picLocks noChangeAspect="1"/>
          </p:cNvPicPr>
          <p:nvPr/>
        </p:nvPicPr>
        <p:blipFill rotWithShape="1">
          <a:blip r:embed="rId2"/>
          <a:srcRect r="-4" b="442"/>
          <a:stretch/>
        </p:blipFill>
        <p:spPr>
          <a:xfrm>
            <a:off x="5418759" y="2559047"/>
            <a:ext cx="2741805" cy="3639451"/>
          </a:xfrm>
          <a:prstGeom prst="rect">
            <a:avLst/>
          </a:prstGeom>
        </p:spPr>
      </p:pic>
      <p:pic>
        <p:nvPicPr>
          <p:cNvPr id="7" name="Picture 6">
            <a:extLst>
              <a:ext uri="{FF2B5EF4-FFF2-40B4-BE49-F238E27FC236}">
                <a16:creationId xmlns:a16="http://schemas.microsoft.com/office/drawing/2014/main" xmlns="" id="{0A6C6861-6CAA-4D00-B5ED-2C55A3646E4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 b="507"/>
          <a:stretch/>
        </p:blipFill>
        <p:spPr>
          <a:xfrm>
            <a:off x="8412616" y="2559047"/>
            <a:ext cx="2743620" cy="3639451"/>
          </a:xfrm>
          <a:prstGeom prst="rect">
            <a:avLst/>
          </a:prstGeom>
        </p:spPr>
      </p:pic>
      <p:sp>
        <p:nvSpPr>
          <p:cNvPr id="20" name="Rectangle 19">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4">
            <a:extLst>
              <a:ext uri="{FF2B5EF4-FFF2-40B4-BE49-F238E27FC236}">
                <a16:creationId xmlns:a16="http://schemas.microsoft.com/office/drawing/2014/main" xmlns="" id="{4E2A255F-4314-47EC-842F-D9C68187ED9B}"/>
              </a:ext>
            </a:extLst>
          </p:cNvPr>
          <p:cNvSpPr txBox="1">
            <a:spLocks/>
          </p:cNvSpPr>
          <p:nvPr/>
        </p:nvSpPr>
        <p:spPr>
          <a:xfrm>
            <a:off x="5180012" y="992187"/>
            <a:ext cx="6172200" cy="4873625"/>
          </a:xfrm>
          <a:prstGeom prst="rect">
            <a:avLst/>
          </a:prstGeom>
        </p:spPr>
        <p:txBody>
          <a:bodyPr/>
          <a:lstStyle/>
          <a:p>
            <a:endParaRPr lang="en-US"/>
          </a:p>
        </p:txBody>
      </p:sp>
    </p:spTree>
    <p:extLst>
      <p:ext uri="{BB962C8B-B14F-4D97-AF65-F5344CB8AC3E}">
        <p14:creationId xmlns:p14="http://schemas.microsoft.com/office/powerpoint/2010/main" xmlns="" val="206380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49FB5C3-7336-4FE0-A30C-CC0A3646D4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19A6B5CE-CB1D-48EE-8B43-E952235C83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0" name="Rectangle 19">
              <a:extLst>
                <a:ext uri="{FF2B5EF4-FFF2-40B4-BE49-F238E27FC236}">
                  <a16:creationId xmlns:a16="http://schemas.microsoft.com/office/drawing/2014/main" xmlns="" id="{E3F3EAA5-4E15-400B-BBA3-82B3F49A21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2BA2E40-BE9B-4C54-9CDD-40EE804CCE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xmlns="" id="{0DA909B4-15FF-46A6-8A7F-7AEF977FE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7CD85C-BBC0-4DE6-9E27-4D9A904410FD}"/>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4000" b="1" dirty="0">
                <a:effectLst/>
                <a:latin typeface="Amasis MT Pro Black" panose="02040A04050005020304" pitchFamily="18" charset="0"/>
              </a:rPr>
              <a:t>CURRENT AFFAIRS</a:t>
            </a:r>
            <a:endParaRPr lang="en-US" sz="4000" dirty="0">
              <a:latin typeface="Amasis MT Pro Black" panose="02040A04050005020304" pitchFamily="18" charset="0"/>
            </a:endParaRPr>
          </a:p>
        </p:txBody>
      </p:sp>
      <p:sp>
        <p:nvSpPr>
          <p:cNvPr id="25" name="Rectangle 24">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007942E5-CCA1-494B-BE8C-9FE87F703B48}"/>
              </a:ext>
            </a:extLst>
          </p:cNvPr>
          <p:cNvSpPr>
            <a:spLocks noGrp="1"/>
          </p:cNvSpPr>
          <p:nvPr>
            <p:ph type="body" sz="half" idx="2"/>
          </p:nvPr>
        </p:nvSpPr>
        <p:spPr>
          <a:xfrm>
            <a:off x="1055715" y="2508105"/>
            <a:ext cx="5040285" cy="3632493"/>
          </a:xfrm>
        </p:spPr>
        <p:txBody>
          <a:bodyPr vert="horz" lIns="91440" tIns="45720" rIns="91440" bIns="45720" rtlCol="0" anchor="ctr">
            <a:normAutofit/>
          </a:bodyPr>
          <a:lstStyle/>
          <a:p>
            <a:pPr algn="just"/>
            <a:r>
              <a:rPr lang="en-US" sz="1800" dirty="0">
                <a:effectLst/>
                <a:latin typeface="Times New Roman" panose="02020603050405020304" pitchFamily="18" charset="0"/>
                <a:cs typeface="Times New Roman" panose="02020603050405020304" pitchFamily="18" charset="0"/>
              </a:rPr>
              <a:t>A Discussion on Current Affairs was organized by MBA Department on 24</a:t>
            </a:r>
            <a:r>
              <a:rPr lang="en-US" sz="1800" baseline="30000" dirty="0">
                <a:effectLst/>
                <a:latin typeface="Times New Roman" panose="02020603050405020304" pitchFamily="18" charset="0"/>
                <a:cs typeface="Times New Roman" panose="02020603050405020304" pitchFamily="18" charset="0"/>
              </a:rPr>
              <a:t>th</a:t>
            </a:r>
            <a:r>
              <a:rPr lang="en-US" sz="1800" dirty="0">
                <a:effectLst/>
                <a:latin typeface="Times New Roman" panose="02020603050405020304" pitchFamily="18" charset="0"/>
                <a:cs typeface="Times New Roman" panose="02020603050405020304" pitchFamily="18" charset="0"/>
              </a:rPr>
              <a:t> November,2021 to enhance Leadership skill, communication skill, Listening skill, Assertiveness and Confidence level of students in order to succeed in complex business environment. The event was planned to supplement class room teaching with the need of abstract thinking to succeed in business. The Topic of Discussion was </a:t>
            </a:r>
            <a:r>
              <a:rPr lang="en-US" sz="1800" b="1" dirty="0">
                <a:effectLst/>
                <a:latin typeface="Times New Roman" panose="02020603050405020304" pitchFamily="18" charset="0"/>
                <a:cs typeface="Times New Roman" panose="02020603050405020304" pitchFamily="18" charset="0"/>
              </a:rPr>
              <a:t>Current political scenario and its impact on Indian Economy </a:t>
            </a:r>
            <a:endParaRPr lang="en-US" sz="1800" dirty="0">
              <a:latin typeface="Times New Roman" panose="02020603050405020304" pitchFamily="18"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xmlns="" id="{EFD4B6DB-F1F1-444F-BDA9-1A50B3C1E5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041002" y="774285"/>
            <a:ext cx="2200450" cy="2581173"/>
          </a:xfrm>
          <a:prstGeom prst="rect">
            <a:avLst/>
          </a:prstGeom>
          <a:noFill/>
        </p:spPr>
      </p:pic>
      <p:pic>
        <p:nvPicPr>
          <p:cNvPr id="12" name="Picture 11" descr="A group of people in a room&#10;&#10;Description automatically generated with medium confidence">
            <a:extLst>
              <a:ext uri="{FF2B5EF4-FFF2-40B4-BE49-F238E27FC236}">
                <a16:creationId xmlns:a16="http://schemas.microsoft.com/office/drawing/2014/main" xmlns="" id="{8BAB6734-A41A-4874-A969-6E81E5EB843A}"/>
              </a:ext>
            </a:extLst>
          </p:cNvPr>
          <p:cNvPicPr>
            <a:picLocks noChangeAspect="1"/>
          </p:cNvPicPr>
          <p:nvPr/>
        </p:nvPicPr>
        <p:blipFill>
          <a:blip r:embed="rId3" cstate="print"/>
          <a:stretch>
            <a:fillRect/>
          </a:stretch>
        </p:blipFill>
        <p:spPr>
          <a:xfrm>
            <a:off x="7715165" y="3575074"/>
            <a:ext cx="2852123" cy="2581173"/>
          </a:xfrm>
          <a:prstGeom prst="rect">
            <a:avLst/>
          </a:prstGeom>
        </p:spPr>
      </p:pic>
    </p:spTree>
    <p:extLst>
      <p:ext uri="{BB962C8B-B14F-4D97-AF65-F5344CB8AC3E}">
        <p14:creationId xmlns:p14="http://schemas.microsoft.com/office/powerpoint/2010/main" xmlns="" val="287958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D236BF-5195-4585-BC23-C67A4C690271}"/>
              </a:ext>
            </a:extLst>
          </p:cNvPr>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i="1" dirty="0">
                <a:latin typeface="Algerian" panose="04020705040A02060702" pitchFamily="82" charset="0"/>
              </a:rPr>
              <a:t>REFLECTIONS FROM THE DEAN’S DESK</a:t>
            </a:r>
          </a:p>
        </p:txBody>
      </p:sp>
      <p:sp>
        <p:nvSpPr>
          <p:cNvPr id="5" name="Content Placeholder 4">
            <a:extLst>
              <a:ext uri="{FF2B5EF4-FFF2-40B4-BE49-F238E27FC236}">
                <a16:creationId xmlns:a16="http://schemas.microsoft.com/office/drawing/2014/main" xmlns="" id="{B1C5DF92-C625-4600-A373-A42DD2D84161}"/>
              </a:ext>
            </a:extLst>
          </p:cNvPr>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1600" b="0" i="0" u="none" strike="noStrike" dirty="0">
                <a:solidFill>
                  <a:schemeClr val="tx1"/>
                </a:solidFill>
                <a:effectLst/>
                <a:latin typeface="Times New Roman" panose="02020603050405020304" pitchFamily="18" charset="0"/>
                <a:cs typeface="Times New Roman" panose="02020603050405020304" pitchFamily="18" charset="0"/>
              </a:rPr>
              <a:t>At IIMT , we believe in turning the vision into reality on virtue of our commitment and sincere efforts. Being an epitome of growth and prosperity, IIMT instills in each of its faculty members and students an inspiration to be an achiever. The students not only concentrate on their academics but also on technical creativity, research and innovation.</a:t>
            </a:r>
          </a:p>
          <a:p>
            <a:pPr algn="just"/>
            <a:r>
              <a:rPr lang="en-US" sz="1600" b="0" i="0" u="none" strike="noStrike" dirty="0">
                <a:solidFill>
                  <a:schemeClr val="tx1"/>
                </a:solidFill>
                <a:effectLst/>
                <a:latin typeface="Times New Roman" panose="02020603050405020304" pitchFamily="18" charset="0"/>
                <a:cs typeface="Times New Roman" panose="02020603050405020304" pitchFamily="18" charset="0"/>
              </a:rPr>
              <a:t>The college encourages the faculty and students to get involved in research and innovation through various funded projects, patenting of ideas and their commercialization through startups. Entrepreneurship inclination of students is encouraged &amp; nurtured through startup support services with an aim to drive sustainable economic growth and generate large scale employment opportunities.</a:t>
            </a:r>
          </a:p>
          <a:p>
            <a:pPr algn="just"/>
            <a:r>
              <a:rPr lang="en-US" sz="1600" b="0" i="0" u="none" strike="noStrike" dirty="0">
                <a:solidFill>
                  <a:schemeClr val="tx1"/>
                </a:solidFill>
                <a:effectLst/>
                <a:latin typeface="Times New Roman" panose="02020603050405020304" pitchFamily="18" charset="0"/>
                <a:cs typeface="Times New Roman" panose="02020603050405020304" pitchFamily="18" charset="0"/>
              </a:rPr>
              <a:t>In addition to Research Excellence, we believe in serving the mission of the Government of creating Entrepreneurs, based on an action plan aimed at promoting entrepreneurship and start-up guidance, training and providing hand holding support for start-up ventures to boost and encourage entrepreneurship .</a:t>
            </a:r>
          </a:p>
          <a:p>
            <a:pPr marL="0" indent="0" algn="r">
              <a:buNone/>
            </a:pPr>
            <a:r>
              <a:rPr lang="en-US" sz="1600" dirty="0">
                <a:solidFill>
                  <a:schemeClr val="tx1"/>
                </a:solidFill>
                <a:latin typeface="Times New Roman" panose="02020603050405020304" pitchFamily="18" charset="0"/>
                <a:cs typeface="Times New Roman" panose="02020603050405020304" pitchFamily="18" charset="0"/>
              </a:rPr>
              <a:t>Dr. S.K VERMA</a:t>
            </a:r>
          </a:p>
          <a:p>
            <a:pPr marL="0" indent="0" algn="r">
              <a:buNone/>
            </a:pPr>
            <a:r>
              <a:rPr lang="en-US" sz="1600" dirty="0">
                <a:solidFill>
                  <a:schemeClr val="tx1"/>
                </a:solidFill>
                <a:latin typeface="Times New Roman" panose="02020603050405020304" pitchFamily="18" charset="0"/>
                <a:cs typeface="Times New Roman" panose="02020603050405020304" pitchFamily="18" charset="0"/>
              </a:rPr>
              <a:t>DEAN</a:t>
            </a:r>
          </a:p>
          <a:p>
            <a:pPr marL="0" indent="0" algn="r">
              <a:buNone/>
            </a:pPr>
            <a:r>
              <a:rPr lang="en-US" sz="1600" dirty="0">
                <a:solidFill>
                  <a:schemeClr val="tx1"/>
                </a:solidFill>
                <a:latin typeface="Times New Roman" panose="02020603050405020304" pitchFamily="18" charset="0"/>
                <a:cs typeface="Times New Roman" panose="02020603050405020304" pitchFamily="18" charset="0"/>
              </a:rPr>
              <a:t>IIMT College Of Engineering</a:t>
            </a:r>
          </a:p>
          <a:p>
            <a:pPr marL="0" indent="0" algn="r">
              <a:buNone/>
            </a:pPr>
            <a:r>
              <a:rPr lang="en-US" sz="1600" dirty="0">
                <a:solidFill>
                  <a:schemeClr val="tx1"/>
                </a:solidFill>
                <a:latin typeface="Times New Roman" panose="02020603050405020304" pitchFamily="18" charset="0"/>
                <a:cs typeface="Times New Roman" panose="02020603050405020304" pitchFamily="18" charset="0"/>
              </a:rPr>
              <a:t>Greater Noida</a:t>
            </a:r>
          </a:p>
          <a:p>
            <a:pPr algn="just"/>
            <a:endParaRPr lang="en-US" sz="1600" b="0" i="0" u="none" strike="noStrik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166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xmlns="" id="{394842B0-684D-44CC-B4BC-D13331CFD2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B6C1F5F-BDF9-4127-82EE-7FD54014027F}"/>
              </a:ext>
            </a:extLst>
          </p:cNvPr>
          <p:cNvSpPr>
            <a:spLocks noGrp="1"/>
          </p:cNvSpPr>
          <p:nvPr>
            <p:ph type="title"/>
          </p:nvPr>
        </p:nvSpPr>
        <p:spPr>
          <a:xfrm>
            <a:off x="640080" y="119888"/>
            <a:ext cx="11099338" cy="1763581"/>
          </a:xfrm>
        </p:spPr>
        <p:txBody>
          <a:bodyPr vert="horz" lIns="91440" tIns="45720" rIns="91440" bIns="45720" rtlCol="0" anchor="b">
            <a:normAutofit/>
          </a:bodyPr>
          <a:lstStyle/>
          <a:p>
            <a:r>
              <a:rPr lang="en-US" dirty="0">
                <a:latin typeface="Algerian" panose="04020705040A02060702" pitchFamily="82" charset="0"/>
              </a:rPr>
              <a:t>Activities in collaboration with ED CELL AND IIC</a:t>
            </a:r>
            <a:r>
              <a:rPr lang="en-US" sz="4400" dirty="0"/>
              <a:t/>
            </a:r>
            <a:br>
              <a:rPr lang="en-US" sz="4400" dirty="0"/>
            </a:br>
            <a:endParaRPr lang="en-US" sz="2800" kern="1200" dirty="0">
              <a:solidFill>
                <a:schemeClr val="tx1"/>
              </a:solidFill>
              <a:latin typeface="Amasis MT Pro Black" panose="02040A04050005020304" pitchFamily="18" charset="0"/>
            </a:endParaRPr>
          </a:p>
        </p:txBody>
      </p:sp>
      <p:sp>
        <p:nvSpPr>
          <p:cNvPr id="16" name="sketch line">
            <a:extLst>
              <a:ext uri="{FF2B5EF4-FFF2-40B4-BE49-F238E27FC236}">
                <a16:creationId xmlns:a16="http://schemas.microsoft.com/office/drawing/2014/main" xmlns="" id="{4C2A3DC3-F495-4B99-9FF3-3FB30D632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011B79CA-7B09-4E17-AA17-1696074D0852}"/>
              </a:ext>
            </a:extLst>
          </p:cNvPr>
          <p:cNvSpPr>
            <a:spLocks noGrp="1"/>
          </p:cNvSpPr>
          <p:nvPr>
            <p:ph type="body" sz="half" idx="2"/>
          </p:nvPr>
        </p:nvSpPr>
        <p:spPr>
          <a:xfrm>
            <a:off x="640080" y="2762043"/>
            <a:ext cx="6894576" cy="3483864"/>
          </a:xfrm>
        </p:spPr>
        <p:txBody>
          <a:bodyPr vert="horz" lIns="91440" tIns="45720" rIns="91440" bIns="45720" rtlCol="0">
            <a:normAutofit lnSpcReduction="10000"/>
          </a:bodyPr>
          <a:lstStyle/>
          <a:p>
            <a:pPr algn="ctr"/>
            <a:r>
              <a:rPr lang="en-US" sz="2000" kern="1200" dirty="0">
                <a:solidFill>
                  <a:schemeClr val="tx1"/>
                </a:solidFill>
                <a:latin typeface="Amasis MT Pro Black" panose="02040A04050005020304" pitchFamily="18" charset="0"/>
              </a:rPr>
              <a:t>WORKSHOP </a:t>
            </a:r>
          </a:p>
          <a:p>
            <a:pPr algn="just"/>
            <a:r>
              <a:rPr lang="en-US" sz="1900" dirty="0">
                <a:latin typeface="Times New Roman" panose="02020603050405020304" pitchFamily="18" charset="0"/>
                <a:cs typeface="Times New Roman" panose="02020603050405020304" pitchFamily="18" charset="0"/>
              </a:rPr>
              <a:t>A Workshop on </a:t>
            </a:r>
            <a:r>
              <a:rPr lang="en-US" sz="1900" b="1" dirty="0">
                <a:effectLst/>
                <a:latin typeface="Times New Roman" panose="02020603050405020304" pitchFamily="18" charset="0"/>
                <a:cs typeface="Times New Roman" panose="02020603050405020304" pitchFamily="18" charset="0"/>
              </a:rPr>
              <a:t> “Entrepreneurship and Innovation as Career Opportunity” </a:t>
            </a:r>
            <a:r>
              <a:rPr lang="en-US" sz="1900" dirty="0">
                <a:effectLst/>
                <a:latin typeface="Times New Roman" panose="02020603050405020304" pitchFamily="18" charset="0"/>
                <a:cs typeface="Times New Roman" panose="02020603050405020304" pitchFamily="18" charset="0"/>
              </a:rPr>
              <a:t>was conducted by ED cell and IIC-IIMT College of Engineering, Greater Noida campus, Uttar Pradesh on 10</a:t>
            </a:r>
            <a:r>
              <a:rPr lang="en-US" sz="1900" baseline="30000" dirty="0">
                <a:effectLst/>
                <a:latin typeface="Times New Roman" panose="02020603050405020304" pitchFamily="18" charset="0"/>
                <a:cs typeface="Times New Roman" panose="02020603050405020304" pitchFamily="18" charset="0"/>
              </a:rPr>
              <a:t>th</a:t>
            </a:r>
            <a:r>
              <a:rPr lang="en-US" sz="1900" dirty="0">
                <a:effectLst/>
                <a:latin typeface="Times New Roman" panose="02020603050405020304" pitchFamily="18" charset="0"/>
                <a:cs typeface="Times New Roman" panose="02020603050405020304" pitchFamily="18" charset="0"/>
              </a:rPr>
              <a:t> December,2021. This event was coordinated by department of  MBA &amp; MCA. The event coordinator Dr. Vivek Rastogi and Mr. Ajay </a:t>
            </a:r>
            <a:r>
              <a:rPr lang="en-US" sz="1900" dirty="0">
                <a:latin typeface="Times New Roman" panose="02020603050405020304" pitchFamily="18" charset="0"/>
                <a:cs typeface="Times New Roman" panose="02020603050405020304" pitchFamily="18" charset="0"/>
              </a:rPr>
              <a:t>N</a:t>
            </a:r>
            <a:r>
              <a:rPr lang="en-US" sz="1900" dirty="0">
                <a:effectLst/>
                <a:latin typeface="Times New Roman" panose="02020603050405020304" pitchFamily="18" charset="0"/>
                <a:cs typeface="Times New Roman" panose="02020603050405020304" pitchFamily="18" charset="0"/>
              </a:rPr>
              <a:t>andan </a:t>
            </a:r>
            <a:r>
              <a:rPr lang="en-US" sz="1900" dirty="0">
                <a:latin typeface="Times New Roman" panose="02020603050405020304" pitchFamily="18" charset="0"/>
                <a:cs typeface="Times New Roman" panose="02020603050405020304" pitchFamily="18" charset="0"/>
              </a:rPr>
              <a:t>S</a:t>
            </a:r>
            <a:r>
              <a:rPr lang="en-US" sz="1900" dirty="0">
                <a:effectLst/>
                <a:latin typeface="Times New Roman" panose="02020603050405020304" pitchFamily="18" charset="0"/>
                <a:cs typeface="Times New Roman" panose="02020603050405020304" pitchFamily="18" charset="0"/>
              </a:rPr>
              <a:t>rivastava invited and introduced the guests, followed by The Welcome Note given by Dr. S K VERMA, Dean MBA, Prof, R K TOMAR (HOD-MBA). The coordinator introduced the speaker to the participants. Speaker shared his knowledge about the role of entrepreneurship and innovation in achieving the success in life. The event was hosted in Offline mode, thereby it was attended by more than 75 participants. The vote of thanks for the event was given by Dr. K.N. </a:t>
            </a:r>
            <a:r>
              <a:rPr lang="en-US" sz="1900" dirty="0" err="1">
                <a:effectLst/>
                <a:latin typeface="Times New Roman" panose="02020603050405020304" pitchFamily="18" charset="0"/>
                <a:cs typeface="Times New Roman" panose="02020603050405020304" pitchFamily="18" charset="0"/>
              </a:rPr>
              <a:t>Chaubey</a:t>
            </a:r>
            <a:r>
              <a:rPr lang="en-US" sz="1900" dirty="0">
                <a:effectLst/>
                <a:latin typeface="Times New Roman" panose="02020603050405020304" pitchFamily="18" charset="0"/>
                <a:cs typeface="Times New Roman" panose="02020603050405020304" pitchFamily="18" charset="0"/>
              </a:rPr>
              <a:t>.</a:t>
            </a:r>
          </a:p>
          <a:p>
            <a:pPr indent="-228600" algn="just">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p:txBody>
      </p:sp>
      <p:pic>
        <p:nvPicPr>
          <p:cNvPr id="5" name="Picture 4" descr="Graphical user interface, text&#10;&#10;Description automatically generated">
            <a:extLst>
              <a:ext uri="{FF2B5EF4-FFF2-40B4-BE49-F238E27FC236}">
                <a16:creationId xmlns:a16="http://schemas.microsoft.com/office/drawing/2014/main" xmlns="" id="{6045E6EA-C8EC-42C5-B299-86DD85BC19A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922" r="-4" b="-4"/>
          <a:stretch/>
        </p:blipFill>
        <p:spPr bwMode="auto">
          <a:xfrm>
            <a:off x="8156453" y="1883478"/>
            <a:ext cx="4035547" cy="2383714"/>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p:spPr>
      </p:pic>
      <p:pic>
        <p:nvPicPr>
          <p:cNvPr id="6" name="Picture 5" descr="A group of people sitting in a room&#10;&#10;Description automatically generated with low confidence">
            <a:extLst>
              <a:ext uri="{FF2B5EF4-FFF2-40B4-BE49-F238E27FC236}">
                <a16:creationId xmlns:a16="http://schemas.microsoft.com/office/drawing/2014/main" xmlns="" id="{389B9E50-AC36-4868-ADB7-0245E096ADB0}"/>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6094" r="6028" b="3"/>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p:spPr>
      </p:pic>
    </p:spTree>
    <p:extLst>
      <p:ext uri="{BB962C8B-B14F-4D97-AF65-F5344CB8AC3E}">
        <p14:creationId xmlns:p14="http://schemas.microsoft.com/office/powerpoint/2010/main" xmlns="" val="190348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3B17B1A-B172-40C7-8F4A-03171AC72C83}"/>
              </a:ext>
            </a:extLst>
          </p:cNvPr>
          <p:cNvSpPr>
            <a:spLocks noGrp="1"/>
          </p:cNvSpPr>
          <p:nvPr>
            <p:ph type="title"/>
          </p:nvPr>
        </p:nvSpPr>
        <p:spPr>
          <a:xfrm>
            <a:off x="643467" y="321734"/>
            <a:ext cx="4970877" cy="1135737"/>
          </a:xfrm>
        </p:spPr>
        <p:txBody>
          <a:bodyPr vert="horz" lIns="91440" tIns="45720" rIns="91440" bIns="45720" rtlCol="0" anchor="ctr">
            <a:normAutofit fontScale="90000"/>
          </a:bodyPr>
          <a:lstStyle/>
          <a:p>
            <a:pPr marL="348615" marR="387985">
              <a:spcAft>
                <a:spcPts val="800"/>
              </a:spcAft>
            </a:pP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 </a:t>
            </a:r>
            <a:br>
              <a:rPr lang="en-US" sz="900" dirty="0">
                <a:effectLst/>
              </a:rPr>
            </a:br>
            <a:r>
              <a:rPr lang="en-US" sz="4000" dirty="0">
                <a:latin typeface="Amasis MT Pro Black" panose="02040A04050005020304" pitchFamily="18" charset="0"/>
              </a:rPr>
              <a:t>GUEST LECTURE</a:t>
            </a:r>
            <a:endParaRPr lang="en-US" sz="4000" dirty="0"/>
          </a:p>
        </p:txBody>
      </p:sp>
      <p:sp>
        <p:nvSpPr>
          <p:cNvPr id="4" name="Text Placeholder 3">
            <a:extLst>
              <a:ext uri="{FF2B5EF4-FFF2-40B4-BE49-F238E27FC236}">
                <a16:creationId xmlns:a16="http://schemas.microsoft.com/office/drawing/2014/main" xmlns="" id="{43073532-B753-4AC5-8446-66EE35696BAB}"/>
              </a:ext>
            </a:extLst>
          </p:cNvPr>
          <p:cNvSpPr>
            <a:spLocks noGrp="1"/>
          </p:cNvSpPr>
          <p:nvPr>
            <p:ph type="body" sz="half" idx="2"/>
          </p:nvPr>
        </p:nvSpPr>
        <p:spPr>
          <a:xfrm>
            <a:off x="643468" y="1782981"/>
            <a:ext cx="4970877" cy="4393982"/>
          </a:xfrm>
        </p:spPr>
        <p:txBody>
          <a:bodyPr vert="horz" lIns="91440" tIns="45720" rIns="91440" bIns="45720" rtlCol="0">
            <a:normAutofit/>
          </a:bodyPr>
          <a:lstStyle/>
          <a:p>
            <a:pPr marR="387985" algn="just">
              <a:spcBef>
                <a:spcPts val="195"/>
              </a:spcBef>
              <a:spcAft>
                <a:spcPts val="800"/>
              </a:spcAft>
            </a:pPr>
            <a:r>
              <a:rPr lang="en-US" dirty="0">
                <a:effectLst/>
                <a:latin typeface="Times New Roman" panose="02020603050405020304" pitchFamily="18" charset="0"/>
                <a:cs typeface="Times New Roman" panose="02020603050405020304" pitchFamily="18" charset="0"/>
              </a:rPr>
              <a:t>A Session On </a:t>
            </a:r>
            <a:r>
              <a:rPr lang="en-US" b="1" dirty="0">
                <a:effectLst/>
                <a:latin typeface="Times New Roman" panose="02020603050405020304" pitchFamily="18" charset="0"/>
                <a:cs typeface="Times New Roman" panose="02020603050405020304" pitchFamily="18" charset="0"/>
              </a:rPr>
              <a:t>“Pitching Events For Ideas Scouted &amp; Linkage With Innovation Ambassador For Mentorship Support” </a:t>
            </a:r>
            <a:r>
              <a:rPr lang="en-US" dirty="0">
                <a:effectLst/>
                <a:latin typeface="Times New Roman" panose="02020603050405020304" pitchFamily="18" charset="0"/>
                <a:cs typeface="Times New Roman" panose="02020603050405020304" pitchFamily="18" charset="0"/>
              </a:rPr>
              <a:t>was conducted by ED cell and IIC-IIMT College of Engineering, Gr. NOIDA campus, Uttar Pradesh on 25</a:t>
            </a:r>
            <a:r>
              <a:rPr lang="en-US" baseline="30000" dirty="0">
                <a:effectLst/>
                <a:latin typeface="Times New Roman" panose="02020603050405020304" pitchFamily="18" charset="0"/>
                <a:cs typeface="Times New Roman" panose="02020603050405020304" pitchFamily="18" charset="0"/>
              </a:rPr>
              <a:t>th</a:t>
            </a:r>
            <a:r>
              <a:rPr lang="en-US" dirty="0">
                <a:effectLst/>
                <a:latin typeface="Times New Roman" panose="02020603050405020304" pitchFamily="18" charset="0"/>
                <a:cs typeface="Times New Roman" panose="02020603050405020304" pitchFamily="18" charset="0"/>
              </a:rPr>
              <a:t> November,2021. This event was coordinated by department of  MBA &amp; MCA. The event coordinator Mr. Ajay </a:t>
            </a:r>
            <a:r>
              <a:rPr lang="en-US" dirty="0">
                <a:latin typeface="Times New Roman" panose="02020603050405020304" pitchFamily="18" charset="0"/>
                <a:cs typeface="Times New Roman" panose="02020603050405020304" pitchFamily="18" charset="0"/>
              </a:rPr>
              <a:t>N</a:t>
            </a:r>
            <a:r>
              <a:rPr lang="en-US" dirty="0">
                <a:effectLst/>
                <a:latin typeface="Times New Roman" panose="02020603050405020304" pitchFamily="18" charset="0"/>
                <a:cs typeface="Times New Roman" panose="02020603050405020304" pitchFamily="18" charset="0"/>
              </a:rPr>
              <a:t>andan </a:t>
            </a:r>
            <a:r>
              <a:rPr lang="en-US" dirty="0">
                <a:latin typeface="Times New Roman" panose="02020603050405020304" pitchFamily="18" charset="0"/>
                <a:cs typeface="Times New Roman" panose="02020603050405020304" pitchFamily="18" charset="0"/>
              </a:rPr>
              <a:t>S</a:t>
            </a:r>
            <a:r>
              <a:rPr lang="en-US" dirty="0">
                <a:effectLst/>
                <a:latin typeface="Times New Roman" panose="02020603050405020304" pitchFamily="18" charset="0"/>
                <a:cs typeface="Times New Roman" panose="02020603050405020304" pitchFamily="18" charset="0"/>
              </a:rPr>
              <a:t>rivastava and  Mr. </a:t>
            </a:r>
            <a:r>
              <a:rPr lang="en-US" dirty="0" err="1">
                <a:effectLst/>
                <a:latin typeface="Times New Roman" panose="02020603050405020304" pitchFamily="18" charset="0"/>
                <a:cs typeface="Times New Roman" panose="02020603050405020304" pitchFamily="18" charset="0"/>
              </a:rPr>
              <a:t>Manikeshwar</a:t>
            </a:r>
            <a:r>
              <a:rPr lang="en-US" dirty="0">
                <a:effectLst/>
                <a:latin typeface="Times New Roman" panose="02020603050405020304" pitchFamily="18" charset="0"/>
                <a:cs typeface="Times New Roman" panose="02020603050405020304" pitchFamily="18" charset="0"/>
              </a:rPr>
              <a:t> Rai, invited and introduced the guests, followed by The Welcome Note given by Dr. Prafulla Ranjan, Chairman, ED Cell, Dr. Naveen Sharma (HOD-MCA) The coordinator introduced the speaker to the participants. Speaker shared his knowledge about how to pitch a business idea depending upon the situation. This will help students to know about innovation necessary for the business .The event was hosted in Offline mode, thereby it was attended by more than 90 participants. The vote of thanks was given by Dr. K.N. </a:t>
            </a:r>
            <a:r>
              <a:rPr lang="en-US" dirty="0" err="1">
                <a:effectLst/>
                <a:latin typeface="Times New Roman" panose="02020603050405020304" pitchFamily="18" charset="0"/>
                <a:cs typeface="Times New Roman" panose="02020603050405020304" pitchFamily="18" charset="0"/>
              </a:rPr>
              <a:t>Chaubey</a:t>
            </a:r>
            <a:r>
              <a:rPr lang="en-US" dirty="0">
                <a:effectLst/>
                <a:latin typeface="Times New Roman" panose="02020603050405020304" pitchFamily="18" charset="0"/>
                <a:cs typeface="Times New Roman" panose="02020603050405020304" pitchFamily="18" charset="0"/>
              </a:rPr>
              <a:t>.</a:t>
            </a:r>
          </a:p>
          <a:p>
            <a:pPr indent="-2286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9" name="Picture Placeholder 8" descr="A group of men standing in front of a screen&#10;&#10;Description automatically generated with low confidence">
            <a:extLst>
              <a:ext uri="{FF2B5EF4-FFF2-40B4-BE49-F238E27FC236}">
                <a16:creationId xmlns:a16="http://schemas.microsoft.com/office/drawing/2014/main" xmlns="" id="{22E61E8A-59E2-440A-8B4A-4CCAC0E99E20}"/>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508" r="2508"/>
          <a:stretch>
            <a:fillRect/>
          </a:stretch>
        </p:blipFill>
        <p:spPr bwMode="auto">
          <a:xfrm>
            <a:off x="6095999" y="921345"/>
            <a:ext cx="2709334" cy="2139307"/>
          </a:xfrm>
          <a:prstGeom prst="rect">
            <a:avLst/>
          </a:prstGeom>
          <a:noFill/>
        </p:spPr>
      </p:pic>
      <p:grpSp>
        <p:nvGrpSpPr>
          <p:cNvPr id="16" name="Group 15">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xmlns="" id="{BC85E892-AA02-4824-A4A5-CD44705755C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095999" y="3851000"/>
            <a:ext cx="2709334" cy="2032000"/>
          </a:xfrm>
          <a:prstGeom prst="rect">
            <a:avLst/>
          </a:prstGeom>
          <a:noFill/>
        </p:spPr>
      </p:pic>
      <p:pic>
        <p:nvPicPr>
          <p:cNvPr id="5" name="Picture 4" descr="Text&#10;&#10;Description automatically generated">
            <a:extLst>
              <a:ext uri="{FF2B5EF4-FFF2-40B4-BE49-F238E27FC236}">
                <a16:creationId xmlns:a16="http://schemas.microsoft.com/office/drawing/2014/main" xmlns="" id="{8D60A6D8-0FF7-4405-945E-91FBF7EF01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966200" y="3148426"/>
            <a:ext cx="2590053" cy="2762723"/>
          </a:xfrm>
          <a:prstGeom prst="rect">
            <a:avLst/>
          </a:prstGeom>
          <a:noFill/>
        </p:spPr>
      </p:pic>
      <p:sp>
        <p:nvSpPr>
          <p:cNvPr id="7" name="Picture Placeholder 2">
            <a:extLst>
              <a:ext uri="{FF2B5EF4-FFF2-40B4-BE49-F238E27FC236}">
                <a16:creationId xmlns:a16="http://schemas.microsoft.com/office/drawing/2014/main" xmlns="" id="{C4DB3397-428B-4402-87A3-4215F33335EA}"/>
              </a:ext>
            </a:extLst>
          </p:cNvPr>
          <p:cNvSpPr txBox="1">
            <a:spLocks/>
          </p:cNvSpPr>
          <p:nvPr/>
        </p:nvSpPr>
        <p:spPr>
          <a:xfrm>
            <a:off x="5183188" y="992187"/>
            <a:ext cx="6172200" cy="4873625"/>
          </a:xfrm>
          <a:prstGeom prst="rect">
            <a:avLst/>
          </a:prstGeom>
        </p:spPr>
        <p:txBody>
          <a:bodyPr/>
          <a:lstStyle/>
          <a:p>
            <a:endParaRPr lang="en-US"/>
          </a:p>
        </p:txBody>
      </p:sp>
    </p:spTree>
    <p:extLst>
      <p:ext uri="{BB962C8B-B14F-4D97-AF65-F5344CB8AC3E}">
        <p14:creationId xmlns:p14="http://schemas.microsoft.com/office/powerpoint/2010/main" xmlns="" val="335397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EB708185-20C0-40F2-8F2D-8EB9E34B3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xmlns="" id="{19A6B5CE-CB1D-48EE-8B43-E952235C83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32" name="Rectangle 31">
              <a:extLst>
                <a:ext uri="{FF2B5EF4-FFF2-40B4-BE49-F238E27FC236}">
                  <a16:creationId xmlns:a16="http://schemas.microsoft.com/office/drawing/2014/main" xmlns="" id="{E3F3EAA5-4E15-400B-BBA3-82B3F49A21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2BA2E40-BE9B-4C54-9CDD-40EE804CCE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xmlns="" id="{0DA909B4-15FF-46A6-8A7F-7AEF977FE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A46B1E-837E-4607-9B68-26DECD9ABA11}"/>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3700" b="1" kern="1200">
                <a:solidFill>
                  <a:schemeClr val="tx1"/>
                </a:solidFill>
                <a:effectLst/>
                <a:latin typeface="+mj-lt"/>
                <a:ea typeface="+mj-ea"/>
                <a:cs typeface="+mj-cs"/>
              </a:rPr>
              <a:t>Business Model Competition </a:t>
            </a:r>
            <a:endParaRPr lang="en-US" sz="3700" kern="1200">
              <a:solidFill>
                <a:schemeClr val="tx1"/>
              </a:solidFill>
              <a:latin typeface="+mj-lt"/>
              <a:ea typeface="+mj-ea"/>
              <a:cs typeface="+mj-cs"/>
            </a:endParaRPr>
          </a:p>
        </p:txBody>
      </p:sp>
      <p:sp>
        <p:nvSpPr>
          <p:cNvPr id="37" name="Rectangle 36">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6CD15B8E-DF12-419D-85B7-6F9B06A16989}"/>
              </a:ext>
            </a:extLst>
          </p:cNvPr>
          <p:cNvSpPr>
            <a:spLocks noGrp="1"/>
          </p:cNvSpPr>
          <p:nvPr>
            <p:ph type="body" sz="half" idx="2"/>
          </p:nvPr>
        </p:nvSpPr>
        <p:spPr>
          <a:xfrm>
            <a:off x="1055715" y="2508105"/>
            <a:ext cx="5040285" cy="3632493"/>
          </a:xfrm>
        </p:spPr>
        <p:txBody>
          <a:bodyPr vert="horz" lIns="91440" tIns="45720" rIns="91440" bIns="45720" rtlCol="0" anchor="ctr">
            <a:normAutofit/>
          </a:bodyPr>
          <a:lstStyle/>
          <a:p>
            <a:pPr indent="-228600" algn="just">
              <a:buFont typeface="Arial" panose="020B0604020202020204" pitchFamily="34" charset="0"/>
              <a:buChar char="•"/>
            </a:pPr>
            <a:r>
              <a:rPr lang="en-US" sz="2000" dirty="0">
                <a:effectLst/>
              </a:rPr>
              <a:t>The event was conducted by the ED Cell and IIC-IIMT College of Engineering, Greater Noida campus, Uttar Pradesh on 23</a:t>
            </a:r>
            <a:r>
              <a:rPr lang="en-US" sz="2000" baseline="30000" dirty="0">
                <a:effectLst/>
              </a:rPr>
              <a:t>rd</a:t>
            </a:r>
            <a:r>
              <a:rPr lang="en-US" sz="2000" dirty="0">
                <a:effectLst/>
              </a:rPr>
              <a:t> November,2021. It was coordinated by the Department of MBA and hosted in an offline mode. The Strategy and Consulting event attracted wide participation from Delhi NCR. A total of 18 teams from Delhi NCR including 15 home teams contested for the coveted “ Best Business Model Award” .</a:t>
            </a:r>
          </a:p>
          <a:p>
            <a:pPr indent="-228600" algn="just">
              <a:buFont typeface="Arial" panose="020B0604020202020204" pitchFamily="34" charset="0"/>
              <a:buChar char="•"/>
            </a:pPr>
            <a:endParaRPr lang="en-US" sz="2000" dirty="0"/>
          </a:p>
        </p:txBody>
      </p:sp>
      <p:pic>
        <p:nvPicPr>
          <p:cNvPr id="7" name="Picture 6" descr="A group of people standing around a table with a cake on it&#10;&#10;Description automatically generated with medium confidence">
            <a:extLst>
              <a:ext uri="{FF2B5EF4-FFF2-40B4-BE49-F238E27FC236}">
                <a16:creationId xmlns:a16="http://schemas.microsoft.com/office/drawing/2014/main" xmlns="" id="{1C07189D-9F5D-4A73-9B6B-0203EBD414AF}"/>
              </a:ext>
            </a:extLst>
          </p:cNvPr>
          <p:cNvPicPr>
            <a:picLocks noChangeAspect="1"/>
          </p:cNvPicPr>
          <p:nvPr/>
        </p:nvPicPr>
        <p:blipFill rotWithShape="1">
          <a:blip r:embed="rId2" cstate="print"/>
          <a:srcRect l="6808" r="22680" b="-6"/>
          <a:stretch/>
        </p:blipFill>
        <p:spPr bwMode="auto">
          <a:xfrm>
            <a:off x="6946666" y="774285"/>
            <a:ext cx="2112264" cy="1999673"/>
          </a:xfrm>
          <a:prstGeom prst="rect">
            <a:avLst/>
          </a:prstGeom>
          <a:noFill/>
        </p:spPr>
      </p:pic>
      <p:pic>
        <p:nvPicPr>
          <p:cNvPr id="8" name="Picture 7" descr="A person standing in front of a large screen&#10;&#10;Description automatically generated with medium confidence">
            <a:extLst>
              <a:ext uri="{FF2B5EF4-FFF2-40B4-BE49-F238E27FC236}">
                <a16:creationId xmlns:a16="http://schemas.microsoft.com/office/drawing/2014/main" xmlns="" id="{96FA976F-5D3F-45F0-BCED-06846BC4F957}"/>
              </a:ext>
            </a:extLst>
          </p:cNvPr>
          <p:cNvPicPr>
            <a:picLocks noChangeAspect="1"/>
          </p:cNvPicPr>
          <p:nvPr/>
        </p:nvPicPr>
        <p:blipFill rotWithShape="1">
          <a:blip r:embed="rId3" cstate="print"/>
          <a:srcRect l="10791" r="18696" b="-6"/>
          <a:stretch/>
        </p:blipFill>
        <p:spPr bwMode="auto">
          <a:xfrm>
            <a:off x="9223523" y="774285"/>
            <a:ext cx="2112264" cy="1999673"/>
          </a:xfrm>
          <a:prstGeom prst="rect">
            <a:avLst/>
          </a:prstGeom>
          <a:noFill/>
        </p:spPr>
      </p:pic>
      <p:pic>
        <p:nvPicPr>
          <p:cNvPr id="6" name="Picture Placeholder 5" descr="Text&#10;&#10;Description automatically generated">
            <a:extLst>
              <a:ext uri="{FF2B5EF4-FFF2-40B4-BE49-F238E27FC236}">
                <a16:creationId xmlns:a16="http://schemas.microsoft.com/office/drawing/2014/main" xmlns="" id="{B44EA6B5-8011-4810-86E5-DB70718F48A4}"/>
              </a:ext>
            </a:extLst>
          </p:cNvPr>
          <p:cNvPicPr>
            <a:picLocks noGrp="1" noChangeAspect="1"/>
          </p:cNvPicPr>
          <p:nvPr>
            <p:ph type="pic" idx="1"/>
          </p:nvPr>
        </p:nvPicPr>
        <p:blipFill rotWithShape="1">
          <a:blip r:embed="rId4">
            <a:extLst>
              <a:ext uri="{28A0092B-C50C-407E-A947-70E740481C1C}">
                <a14:useLocalDpi xmlns:a14="http://schemas.microsoft.com/office/drawing/2010/main" xmlns="" val="0"/>
              </a:ext>
            </a:extLst>
          </a:blip>
          <a:srcRect t="22976" r="-1" b="14057"/>
          <a:stretch/>
        </p:blipFill>
        <p:spPr bwMode="auto">
          <a:xfrm>
            <a:off x="6946667" y="2942704"/>
            <a:ext cx="4389120" cy="3213543"/>
          </a:xfrm>
          <a:prstGeom prst="rect">
            <a:avLst/>
          </a:prstGeom>
          <a:noFill/>
        </p:spPr>
      </p:pic>
      <p:sp>
        <p:nvSpPr>
          <p:cNvPr id="5" name="Picture Placeholder 2">
            <a:extLst>
              <a:ext uri="{FF2B5EF4-FFF2-40B4-BE49-F238E27FC236}">
                <a16:creationId xmlns:a16="http://schemas.microsoft.com/office/drawing/2014/main" xmlns="" id="{D5D92C0C-8548-426F-A927-57372880A8B1}"/>
              </a:ext>
            </a:extLst>
          </p:cNvPr>
          <p:cNvSpPr txBox="1">
            <a:spLocks/>
          </p:cNvSpPr>
          <p:nvPr/>
        </p:nvSpPr>
        <p:spPr>
          <a:xfrm>
            <a:off x="5183188" y="996950"/>
            <a:ext cx="6172200" cy="4873625"/>
          </a:xfrm>
          <a:prstGeom prst="rect">
            <a:avLst/>
          </a:prstGeom>
        </p:spPr>
        <p:txBody>
          <a:bodyPr/>
          <a:lstStyle/>
          <a:p>
            <a:endParaRPr lang="en-US"/>
          </a:p>
        </p:txBody>
      </p:sp>
    </p:spTree>
    <p:extLst>
      <p:ext uri="{BB962C8B-B14F-4D97-AF65-F5344CB8AC3E}">
        <p14:creationId xmlns:p14="http://schemas.microsoft.com/office/powerpoint/2010/main" xmlns="" val="399369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8B62B2-3814-4D1A-A00A-62E46C48FB04}"/>
              </a:ext>
            </a:extLst>
          </p:cNvPr>
          <p:cNvSpPr>
            <a:spLocks noGrp="1"/>
          </p:cNvSpPr>
          <p:nvPr>
            <p:ph type="title"/>
          </p:nvPr>
        </p:nvSpPr>
        <p:spPr>
          <a:xfrm>
            <a:off x="472649" y="502182"/>
            <a:ext cx="10066122" cy="1298448"/>
          </a:xfrm>
        </p:spPr>
        <p:txBody>
          <a:bodyPr vert="horz" lIns="91440" tIns="45720" rIns="91440" bIns="45720" rtlCol="0" anchor="b">
            <a:normAutofit/>
          </a:bodyPr>
          <a:lstStyle/>
          <a:p>
            <a:r>
              <a:rPr lang="en-US" kern="1200" dirty="0">
                <a:solidFill>
                  <a:schemeClr val="tx1"/>
                </a:solidFill>
                <a:latin typeface="Amasis MT Pro Black" panose="02040A04050005020304" pitchFamily="18" charset="0"/>
              </a:rPr>
              <a:t>GUEST LECTURE</a:t>
            </a:r>
          </a:p>
        </p:txBody>
      </p:sp>
      <p:sp>
        <p:nvSpPr>
          <p:cNvPr id="13" name="Rectangle 12">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xmlns="" id="{0B706805-2D92-43F6-99CD-F1F36740E6E7}"/>
              </a:ext>
            </a:extLst>
          </p:cNvPr>
          <p:cNvSpPr>
            <a:spLocks noGrp="1"/>
          </p:cNvSpPr>
          <p:nvPr>
            <p:ph type="body" sz="half" idx="2"/>
          </p:nvPr>
        </p:nvSpPr>
        <p:spPr>
          <a:xfrm>
            <a:off x="793661" y="2599509"/>
            <a:ext cx="4530898" cy="3639450"/>
          </a:xfrm>
        </p:spPr>
        <p:txBody>
          <a:bodyPr vert="horz" lIns="91440" tIns="45720" rIns="91440" bIns="45720" rtlCol="0" anchor="ctr">
            <a:normAutofit/>
          </a:bodyPr>
          <a:lstStyle/>
          <a:p>
            <a:pPr marL="228600" marR="387985" algn="just">
              <a:spcBef>
                <a:spcPts val="195"/>
              </a:spcBef>
              <a:spcAft>
                <a:spcPts val="800"/>
              </a:spcAft>
            </a:pPr>
            <a:r>
              <a:rPr lang="en-US" sz="1400" dirty="0">
                <a:effectLst/>
                <a:latin typeface="Times New Roman" panose="02020603050405020304" pitchFamily="18" charset="0"/>
                <a:cs typeface="Times New Roman" panose="02020603050405020304" pitchFamily="18" charset="0"/>
              </a:rPr>
              <a:t>A session on </a:t>
            </a:r>
            <a:r>
              <a:rPr lang="en-US" sz="1400" b="1" dirty="0">
                <a:effectLst/>
                <a:latin typeface="Times New Roman" panose="02020603050405020304" pitchFamily="18" charset="0"/>
                <a:cs typeface="Times New Roman" panose="02020603050405020304" pitchFamily="18" charset="0"/>
              </a:rPr>
              <a:t>“ How creative you are” </a:t>
            </a:r>
            <a:r>
              <a:rPr lang="en-US" sz="1400" dirty="0">
                <a:effectLst/>
                <a:latin typeface="Times New Roman" panose="02020603050405020304" pitchFamily="18" charset="0"/>
                <a:cs typeface="Times New Roman" panose="02020603050405020304" pitchFamily="18" charset="0"/>
              </a:rPr>
              <a:t> was conducted by ED cell and IIC-IIMT College of Engineering, Gr. NOIDA campus, Uttar Pradesh on 13th November,2021. This event was coordinated by department of  MBA. The event coordinator </a:t>
            </a:r>
            <a:r>
              <a:rPr lang="en-US" sz="1400" dirty="0" err="1">
                <a:effectLst/>
                <a:latin typeface="Times New Roman" panose="02020603050405020304" pitchFamily="18" charset="0"/>
                <a:cs typeface="Times New Roman" panose="02020603050405020304" pitchFamily="18" charset="0"/>
              </a:rPr>
              <a:t>Mr.Jitendra</a:t>
            </a:r>
            <a:r>
              <a:rPr lang="en-US" sz="1400" dirty="0">
                <a:effectLst/>
                <a:latin typeface="Times New Roman" panose="02020603050405020304" pitchFamily="18" charset="0"/>
                <a:cs typeface="Times New Roman" panose="02020603050405020304" pitchFamily="18" charset="0"/>
              </a:rPr>
              <a:t> Singhal, invited and introduced the guests, followed by Welcome Note given by Dr. Prafulla Ranjan, Chairman, ED Cell. The coordinator introduced the speaker to the participants. The guest speaker Dr. Sunita Singhal shared her knowledge about the role of creativity in fulfilling the dreams and achieving success in </a:t>
            </a:r>
            <a:r>
              <a:rPr lang="en-US" sz="1400" dirty="0" err="1">
                <a:effectLst/>
                <a:latin typeface="Times New Roman" panose="02020603050405020304" pitchFamily="18" charset="0"/>
                <a:cs typeface="Times New Roman" panose="02020603050405020304" pitchFamily="18" charset="0"/>
              </a:rPr>
              <a:t>life.The</a:t>
            </a:r>
            <a:r>
              <a:rPr lang="en-US" sz="1400" dirty="0">
                <a:effectLst/>
                <a:latin typeface="Times New Roman" panose="02020603050405020304" pitchFamily="18" charset="0"/>
                <a:cs typeface="Times New Roman" panose="02020603050405020304" pitchFamily="18" charset="0"/>
              </a:rPr>
              <a:t> event was hosted in Offline mode, thereby it was attended by more than 88 participants. The vote of thanks Note for the event was given by Dr. K.N. </a:t>
            </a:r>
            <a:r>
              <a:rPr lang="en-US" sz="1400" dirty="0" err="1">
                <a:effectLst/>
                <a:latin typeface="Times New Roman" panose="02020603050405020304" pitchFamily="18" charset="0"/>
                <a:cs typeface="Times New Roman" panose="02020603050405020304" pitchFamily="18" charset="0"/>
              </a:rPr>
              <a:t>Chaube</a:t>
            </a:r>
            <a:r>
              <a:rPr lang="en-US" sz="1400" dirty="0">
                <a:effectLst/>
                <a:latin typeface="Times New Roman" panose="02020603050405020304" pitchFamily="18" charset="0"/>
                <a:cs typeface="Times New Roman" panose="02020603050405020304" pitchFamily="18" charset="0"/>
              </a:rPr>
              <a:t> thereafter the event was concluded.</a:t>
            </a:r>
          </a:p>
          <a:p>
            <a:pPr indent="-22860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xmlns="" id="{6FEA51C1-2926-4E9C-8098-8002016DDC4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911532" y="2635348"/>
            <a:ext cx="5150277" cy="3412058"/>
          </a:xfrm>
          <a:prstGeom prst="rect">
            <a:avLst/>
          </a:prstGeom>
          <a:noFill/>
        </p:spPr>
      </p:pic>
      <p:sp>
        <p:nvSpPr>
          <p:cNvPr id="17" name="Rectangle 16">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xmlns="" id="{17E97C2D-7EE8-4214-8F68-7E190F2EE578}"/>
              </a:ext>
            </a:extLst>
          </p:cNvPr>
          <p:cNvSpPr txBox="1">
            <a:spLocks/>
          </p:cNvSpPr>
          <p:nvPr/>
        </p:nvSpPr>
        <p:spPr>
          <a:xfrm>
            <a:off x="5180012" y="992187"/>
            <a:ext cx="6172200" cy="4873625"/>
          </a:xfrm>
          <a:prstGeom prst="rect">
            <a:avLst/>
          </a:prstGeom>
        </p:spPr>
        <p:txBody>
          <a:bodyPr/>
          <a:lstStyle/>
          <a:p>
            <a:endParaRPr lang="en-US"/>
          </a:p>
        </p:txBody>
      </p:sp>
    </p:spTree>
    <p:extLst>
      <p:ext uri="{BB962C8B-B14F-4D97-AF65-F5344CB8AC3E}">
        <p14:creationId xmlns:p14="http://schemas.microsoft.com/office/powerpoint/2010/main" xmlns="" val="364848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5DFF4FC-AF8E-46CB-8595-09B8143C3D28}"/>
              </a:ext>
            </a:extLst>
          </p:cNvPr>
          <p:cNvSpPr>
            <a:spLocks noGrp="1"/>
          </p:cNvSpPr>
          <p:nvPr>
            <p:ph type="title"/>
          </p:nvPr>
        </p:nvSpPr>
        <p:spPr>
          <a:xfrm>
            <a:off x="839788" y="-178032"/>
            <a:ext cx="9809739" cy="1600201"/>
          </a:xfrm>
        </p:spPr>
        <p:txBody>
          <a:bodyPr/>
          <a:lstStyle/>
          <a:p>
            <a:pPr algn="ctr"/>
            <a:r>
              <a:rPr lang="en-US" b="1" dirty="0">
                <a:latin typeface="Algerian" panose="04020705040A02060702" pitchFamily="82" charset="0"/>
              </a:rPr>
              <a:t>CURRICULAR ACTIVITIES</a:t>
            </a:r>
            <a:r>
              <a:rPr lang="en-US" b="1" dirty="0">
                <a:latin typeface="Amasis MT Pro Black" panose="02040A04050005020304" pitchFamily="18" charset="0"/>
              </a:rPr>
              <a:t/>
            </a:r>
            <a:br>
              <a:rPr lang="en-US" b="1" dirty="0">
                <a:latin typeface="Amasis MT Pro Black" panose="02040A04050005020304" pitchFamily="18" charset="0"/>
              </a:rPr>
            </a:br>
            <a:endParaRPr lang="en-US" b="1" dirty="0">
              <a:latin typeface="Amasis MT Pro Black" panose="02040A04050005020304" pitchFamily="18" charset="0"/>
            </a:endParaRPr>
          </a:p>
        </p:txBody>
      </p:sp>
      <p:pic>
        <p:nvPicPr>
          <p:cNvPr id="4" name="Content Placeholder 3" descr="A picture containing timeline&#10;&#10;Description automatically generated">
            <a:extLst>
              <a:ext uri="{FF2B5EF4-FFF2-40B4-BE49-F238E27FC236}">
                <a16:creationId xmlns:a16="http://schemas.microsoft.com/office/drawing/2014/main" xmlns="" id="{09C6A84B-6043-4041-BAC8-B9DD11460EE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8612155" y="1339273"/>
            <a:ext cx="3444549" cy="4747993"/>
          </a:xfrm>
          <a:prstGeom prst="rect">
            <a:avLst/>
          </a:prstGeom>
          <a:noFill/>
          <a:ln>
            <a:noFill/>
          </a:ln>
        </p:spPr>
      </p:pic>
      <p:sp>
        <p:nvSpPr>
          <p:cNvPr id="9" name="Text Placeholder 8">
            <a:extLst>
              <a:ext uri="{FF2B5EF4-FFF2-40B4-BE49-F238E27FC236}">
                <a16:creationId xmlns:a16="http://schemas.microsoft.com/office/drawing/2014/main" xmlns="" id="{C69007B4-8510-4A64-AFB1-F7068E460976}"/>
              </a:ext>
            </a:extLst>
          </p:cNvPr>
          <p:cNvSpPr>
            <a:spLocks noGrp="1"/>
          </p:cNvSpPr>
          <p:nvPr>
            <p:ph type="body" sz="half" idx="2"/>
          </p:nvPr>
        </p:nvSpPr>
        <p:spPr>
          <a:xfrm>
            <a:off x="839788" y="2057400"/>
            <a:ext cx="3932237" cy="2816157"/>
          </a:xfrm>
        </p:spPr>
        <p:txBody>
          <a:bodyPr/>
          <a:lstStyle/>
          <a:p>
            <a:pPr algn="ctr"/>
            <a:r>
              <a:rPr lang="en-US" dirty="0">
                <a:latin typeface="Amasis MT Pro Black" panose="02040A04050005020304" pitchFamily="18" charset="0"/>
              </a:rPr>
              <a:t>BUSINESS QUIZ</a:t>
            </a:r>
            <a:endParaRPr lang="en-US" dirty="0"/>
          </a:p>
          <a:p>
            <a:pPr algn="just"/>
            <a:r>
              <a:rPr lang="en-IN" sz="1800" dirty="0">
                <a:effectLst/>
                <a:latin typeface="Times New Roman" panose="02020603050405020304" pitchFamily="18" charset="0"/>
                <a:ea typeface="Calibri" panose="020F0502020204030204" pitchFamily="34" charset="0"/>
              </a:rPr>
              <a:t>The Business Quiz: Buzzard (Minor activity) was conducted by MBA Department-IIMT College of Engineering, Gr. NOIDA campus, Uttar Pradesh at Sarabhai Hall on 13</a:t>
            </a:r>
            <a:r>
              <a:rPr lang="en-IN" sz="1800" baseline="30000" dirty="0">
                <a:effectLst/>
                <a:latin typeface="Times New Roman" panose="02020603050405020304" pitchFamily="18" charset="0"/>
                <a:ea typeface="Calibri" panose="020F0502020204030204" pitchFamily="34" charset="0"/>
              </a:rPr>
              <a:t>th</a:t>
            </a:r>
            <a:r>
              <a:rPr lang="en-IN" sz="1800" dirty="0">
                <a:effectLst/>
                <a:latin typeface="Times New Roman" panose="02020603050405020304" pitchFamily="18" charset="0"/>
                <a:ea typeface="Calibri" panose="020F0502020204030204" pitchFamily="34" charset="0"/>
              </a:rPr>
              <a:t> October 2021. This event was coordinated by </a:t>
            </a:r>
            <a:r>
              <a:rPr lang="en-IN" sz="1800" dirty="0" err="1">
                <a:effectLst/>
                <a:latin typeface="Times New Roman" panose="02020603050405020304" pitchFamily="18" charset="0"/>
                <a:ea typeface="Calibri" panose="020F0502020204030204" pitchFamily="34" charset="0"/>
              </a:rPr>
              <a:t>Dr.</a:t>
            </a:r>
            <a:r>
              <a:rPr lang="en-IN" sz="1800" dirty="0">
                <a:effectLst/>
                <a:latin typeface="Times New Roman" panose="02020603050405020304" pitchFamily="18" charset="0"/>
                <a:ea typeface="Calibri" panose="020F0502020204030204" pitchFamily="34" charset="0"/>
              </a:rPr>
              <a:t> Pratibha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Goswami Associate Professor, MBA Department, IIMT College of Engineering, Gr. NOIDA. </a:t>
            </a:r>
            <a:endParaRPr lang="en-US" sz="1800" dirty="0">
              <a:effectLst/>
              <a:latin typeface="Vodafone Rg"/>
              <a:ea typeface="Calibri" panose="020F0502020204030204" pitchFamily="34" charset="0"/>
              <a:cs typeface="Times New Roman" panose="02020603050405020304" pitchFamily="18" charset="0"/>
            </a:endParaRPr>
          </a:p>
          <a:p>
            <a:pPr algn="just"/>
            <a:endParaRPr lang="en-US" dirty="0"/>
          </a:p>
        </p:txBody>
      </p:sp>
      <p:pic>
        <p:nvPicPr>
          <p:cNvPr id="5" name="Picture 4">
            <a:extLst>
              <a:ext uri="{FF2B5EF4-FFF2-40B4-BE49-F238E27FC236}">
                <a16:creationId xmlns:a16="http://schemas.microsoft.com/office/drawing/2014/main" xmlns="" id="{46E34393-6A5A-43A2-AD2B-BE847877572E}"/>
              </a:ext>
            </a:extLst>
          </p:cNvPr>
          <p:cNvPicPr>
            <a:picLocks noChangeAspect="1"/>
          </p:cNvPicPr>
          <p:nvPr/>
        </p:nvPicPr>
        <p:blipFill>
          <a:blip r:embed="rId3" cstate="print">
            <a:extLst>
              <a:ext uri="{28A0092B-C50C-407E-A947-70E740481C1C}">
                <a14:useLocalDpi xmlns:a14="http://schemas.microsoft.com/office/drawing/2010/main" xmlns="" val="0"/>
              </a:ext>
            </a:extLst>
          </a:blip>
          <a:srcRect t="6589" r="40715" b="5426"/>
          <a:stretch>
            <a:fillRect/>
          </a:stretch>
        </p:blipFill>
        <p:spPr bwMode="auto">
          <a:xfrm>
            <a:off x="5205514" y="1339273"/>
            <a:ext cx="3162300" cy="2478499"/>
          </a:xfrm>
          <a:prstGeom prst="rect">
            <a:avLst/>
          </a:prstGeom>
          <a:noFill/>
          <a:ln>
            <a:noFill/>
          </a:ln>
        </p:spPr>
      </p:pic>
      <p:pic>
        <p:nvPicPr>
          <p:cNvPr id="17" name="Picture 16">
            <a:extLst>
              <a:ext uri="{FF2B5EF4-FFF2-40B4-BE49-F238E27FC236}">
                <a16:creationId xmlns:a16="http://schemas.microsoft.com/office/drawing/2014/main" xmlns="" id="{2862BC32-A007-4D56-A027-15220D2880D1}"/>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5315" y="4058441"/>
            <a:ext cx="3257550" cy="2028825"/>
          </a:xfrm>
          <a:prstGeom prst="rect">
            <a:avLst/>
          </a:prstGeom>
          <a:noFill/>
          <a:ln>
            <a:noFill/>
          </a:ln>
        </p:spPr>
      </p:pic>
      <p:sp>
        <p:nvSpPr>
          <p:cNvPr id="18" name="Rectangle 17">
            <a:extLst>
              <a:ext uri="{FF2B5EF4-FFF2-40B4-BE49-F238E27FC236}">
                <a16:creationId xmlns:a16="http://schemas.microsoft.com/office/drawing/2014/main" xmlns="" id="{D300877E-009B-4AA7-89E4-FCE6CF235372}"/>
              </a:ext>
            </a:extLst>
          </p:cNvPr>
          <p:cNvSpPr/>
          <p:nvPr/>
        </p:nvSpPr>
        <p:spPr>
          <a:xfrm>
            <a:off x="135296" y="5088234"/>
            <a:ext cx="5070218"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lnSpc>
                <a:spcPct val="107000"/>
              </a:lnSpc>
              <a:spcAft>
                <a:spcPts val="80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fontAlgn="base">
              <a:lnSpc>
                <a:spcPct val="107000"/>
              </a:lnSpc>
              <a:spcAft>
                <a:spcPts val="800"/>
              </a:spcAft>
            </a:pPr>
            <a:r>
              <a:rPr lang="en-IN" sz="1400" dirty="0">
                <a:latin typeface="Times New Roman" panose="02020603050405020304" pitchFamily="18" charset="0"/>
                <a:ea typeface="Calibri" panose="020F0502020204030204" pitchFamily="34" charset="0"/>
                <a:cs typeface="Times New Roman" panose="02020603050405020304" pitchFamily="18" charset="0"/>
              </a:rPr>
              <a:t>STUDENT FEEDBACK</a:t>
            </a:r>
          </a:p>
          <a:p>
            <a:pPr fontAlgn="base">
              <a:lnSpc>
                <a:spcPct val="107000"/>
              </a:lnSpc>
              <a:spcAft>
                <a:spcPts val="800"/>
              </a:spcAft>
            </a:pP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 “Enjoyed the event”, Abu Hamza (Winner, MBA 1</a:t>
            </a:r>
            <a:r>
              <a:rPr lang="en-I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 Year)</a:t>
            </a:r>
            <a:endParaRPr lang="en-US" sz="1100" i="1" dirty="0">
              <a:latin typeface="Vodafone Rg"/>
              <a:ea typeface="Calibri" panose="020F0502020204030204" pitchFamily="34" charset="0"/>
              <a:cs typeface="Times New Roman" panose="02020603050405020304" pitchFamily="18" charset="0"/>
            </a:endParaRPr>
          </a:p>
          <a:p>
            <a:pPr fontAlgn="base">
              <a:lnSpc>
                <a:spcPct val="107000"/>
              </a:lnSpc>
              <a:spcAft>
                <a:spcPts val="800"/>
              </a:spcAft>
            </a:pP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“Fun filled informative event”, </a:t>
            </a:r>
            <a:r>
              <a:rPr lang="en-IN" sz="1400" i="1" dirty="0" err="1">
                <a:effectLst/>
                <a:latin typeface="Times New Roman" panose="02020603050405020304" pitchFamily="18" charset="0"/>
                <a:ea typeface="Calibri" panose="020F0502020204030204" pitchFamily="34" charset="0"/>
                <a:cs typeface="Times New Roman" panose="02020603050405020304" pitchFamily="18" charset="0"/>
              </a:rPr>
              <a:t>Supriya</a:t>
            </a: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 Sharma (MBA 2</a:t>
            </a:r>
            <a:r>
              <a:rPr lang="en-I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 Year) “Gained knowledge about new things”, Rajat Pandey (MBA 2</a:t>
            </a:r>
            <a:r>
              <a:rPr lang="en-I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IN" sz="1400" i="1" dirty="0">
                <a:effectLst/>
                <a:latin typeface="Times New Roman" panose="02020603050405020304" pitchFamily="18" charset="0"/>
                <a:ea typeface="Calibri" panose="020F0502020204030204" pitchFamily="34" charset="0"/>
                <a:cs typeface="Times New Roman" panose="02020603050405020304" pitchFamily="18" charset="0"/>
              </a:rPr>
              <a:t> Year)</a:t>
            </a:r>
            <a:endParaRPr lang="en-US" sz="1100" i="1" dirty="0">
              <a:effectLst/>
              <a:latin typeface="Vodafone Rg"/>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Vodafone Rg"/>
                <a:ea typeface="Calibri" panose="020F0502020204030204" pitchFamily="34" charset="0"/>
                <a:cs typeface="Times New Roman" panose="02020603050405020304" pitchFamily="18" charset="0"/>
              </a:rPr>
              <a:t> </a:t>
            </a:r>
          </a:p>
          <a:p>
            <a:pPr algn="ctr">
              <a:lnSpc>
                <a:spcPct val="107000"/>
              </a:lnSpc>
              <a:spcAft>
                <a:spcPts val="800"/>
              </a:spcAft>
            </a:pPr>
            <a:r>
              <a:rPr lang="en-IN" sz="1100" dirty="0">
                <a:effectLst/>
                <a:latin typeface="Vodafone Rg"/>
                <a:ea typeface="Calibri" panose="020F0502020204030204" pitchFamily="34" charset="0"/>
                <a:cs typeface="Times New Roman" panose="02020603050405020304" pitchFamily="18" charset="0"/>
              </a:rPr>
              <a:t> </a:t>
            </a:r>
            <a:endParaRPr lang="en-US" sz="1100" dirty="0">
              <a:effectLst/>
              <a:latin typeface="Vodafone Rg"/>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0770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50D1C5B3-B60D-4696-AE60-100D5EC8A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BD80939A-FF58-4053-9380-E1CC7AF47091}"/>
              </a:ext>
            </a:extLst>
          </p:cNvPr>
          <p:cNvSpPr>
            <a:spLocks noGrp="1"/>
          </p:cNvSpPr>
          <p:nvPr>
            <p:ph type="title"/>
          </p:nvPr>
        </p:nvSpPr>
        <p:spPr>
          <a:xfrm>
            <a:off x="1150286" y="501594"/>
            <a:ext cx="4790364" cy="1668424"/>
          </a:xfrm>
        </p:spPr>
        <p:txBody>
          <a:bodyPr vert="horz" lIns="91440" tIns="45720" rIns="91440" bIns="45720" rtlCol="0" anchor="b">
            <a:normAutofit fontScale="90000"/>
          </a:bodyPr>
          <a:lstStyle/>
          <a:p>
            <a:pPr>
              <a:spcAft>
                <a:spcPts val="800"/>
              </a:spcAft>
            </a:pPr>
            <a:r>
              <a:rPr lang="en-US" sz="3400" b="1" dirty="0">
                <a:effectLst/>
                <a:latin typeface="Amasis MT Pro Black" panose="020B0604020202020204" pitchFamily="18" charset="0"/>
              </a:rPr>
              <a:t> </a:t>
            </a:r>
            <a:br>
              <a:rPr lang="en-US" sz="3400" b="1" dirty="0">
                <a:effectLst/>
                <a:latin typeface="Amasis MT Pro Black" panose="020B0604020202020204" pitchFamily="18" charset="0"/>
              </a:rPr>
            </a:br>
            <a:r>
              <a:rPr lang="en-US" sz="3400" b="1" dirty="0">
                <a:effectLst/>
                <a:latin typeface="Amasis MT Pro Black" panose="020B0604020202020204" pitchFamily="18" charset="0"/>
              </a:rPr>
              <a:t>ROLE PLAY COMPETITION </a:t>
            </a:r>
            <a:br>
              <a:rPr lang="en-US" sz="3400" b="1" dirty="0">
                <a:effectLst/>
                <a:latin typeface="Amasis MT Pro Black" panose="020B0604020202020204" pitchFamily="18" charset="0"/>
              </a:rPr>
            </a:br>
            <a:endParaRPr lang="en-US" sz="3400" b="1" dirty="0">
              <a:latin typeface="Amasis MT Pro Black" panose="020B0604020202020204" pitchFamily="18" charset="0"/>
            </a:endParaRPr>
          </a:p>
        </p:txBody>
      </p:sp>
      <p:sp>
        <p:nvSpPr>
          <p:cNvPr id="6" name="Text Placeholder 5">
            <a:extLst>
              <a:ext uri="{FF2B5EF4-FFF2-40B4-BE49-F238E27FC236}">
                <a16:creationId xmlns:a16="http://schemas.microsoft.com/office/drawing/2014/main" xmlns="" id="{66EEECBE-6DC4-41C7-8737-EB53A6964665}"/>
              </a:ext>
            </a:extLst>
          </p:cNvPr>
          <p:cNvSpPr>
            <a:spLocks noGrp="1"/>
          </p:cNvSpPr>
          <p:nvPr>
            <p:ph type="body" sz="half" idx="2"/>
          </p:nvPr>
        </p:nvSpPr>
        <p:spPr>
          <a:xfrm>
            <a:off x="1150286" y="2399857"/>
            <a:ext cx="4667553" cy="3425709"/>
          </a:xfrm>
        </p:spPr>
        <p:txBody>
          <a:bodyPr vert="horz" lIns="91440" tIns="45720" rIns="91440" bIns="45720" rtlCol="0">
            <a:normAutofit/>
          </a:bodyPr>
          <a:lstStyle/>
          <a:p>
            <a:pPr algn="just"/>
            <a:r>
              <a:rPr lang="en-US" sz="2000" dirty="0">
                <a:effectLst/>
              </a:rPr>
              <a:t>A wonderful role play Competition 	was organized by MBA department on 22 October, 2021at 11:00 am on Sarabhai hall. There are six teams from MBA 1</a:t>
            </a:r>
            <a:r>
              <a:rPr lang="en-US" sz="2000" baseline="30000" dirty="0">
                <a:effectLst/>
              </a:rPr>
              <a:t>st</a:t>
            </a:r>
            <a:r>
              <a:rPr lang="en-US" sz="2000" dirty="0">
                <a:effectLst/>
              </a:rPr>
              <a:t> year and MBA 2</a:t>
            </a:r>
            <a:r>
              <a:rPr lang="en-US" sz="2000" baseline="30000" dirty="0">
                <a:effectLst/>
              </a:rPr>
              <a:t>nd</a:t>
            </a:r>
            <a:r>
              <a:rPr lang="en-US" sz="2000" dirty="0">
                <a:effectLst/>
              </a:rPr>
              <a:t> year . Students had given 10 minutes for present their views with using timer. Prof Jitendra </a:t>
            </a:r>
            <a:r>
              <a:rPr lang="en-US" sz="2000" dirty="0"/>
              <a:t>S</a:t>
            </a:r>
            <a:r>
              <a:rPr lang="en-US" sz="2000" dirty="0">
                <a:effectLst/>
              </a:rPr>
              <a:t>inghal and Dr. Pratibha was the judge on this event.  </a:t>
            </a:r>
          </a:p>
          <a:p>
            <a:pPr indent="-228600" algn="just">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xmlns="" id="{8B046340-AD6A-4B97-BED3-47B76CDF0AAA}"/>
              </a:ext>
            </a:extLst>
          </p:cNvPr>
          <p:cNvPicPr>
            <a:picLocks noChangeAspect="1"/>
          </p:cNvPicPr>
          <p:nvPr/>
        </p:nvPicPr>
        <p:blipFill>
          <a:blip r:embed="rId2" cstate="print"/>
          <a:stretch>
            <a:fillRect/>
          </a:stretch>
        </p:blipFill>
        <p:spPr>
          <a:xfrm>
            <a:off x="6350057" y="1354132"/>
            <a:ext cx="2670313" cy="3787678"/>
          </a:xfrm>
          <a:prstGeom prst="rect">
            <a:avLst/>
          </a:prstGeom>
        </p:spPr>
      </p:pic>
      <p:pic>
        <p:nvPicPr>
          <p:cNvPr id="9" name="Picture 8">
            <a:extLst>
              <a:ext uri="{FF2B5EF4-FFF2-40B4-BE49-F238E27FC236}">
                <a16:creationId xmlns:a16="http://schemas.microsoft.com/office/drawing/2014/main" xmlns="" id="{01E86461-B08A-4F5D-98A1-29C8FA9A86DA}"/>
              </a:ext>
            </a:extLst>
          </p:cNvPr>
          <p:cNvPicPr>
            <a:picLocks noChangeAspect="1"/>
          </p:cNvPicPr>
          <p:nvPr/>
        </p:nvPicPr>
        <p:blipFill>
          <a:blip r:embed="rId3" cstate="print"/>
          <a:stretch>
            <a:fillRect/>
          </a:stretch>
        </p:blipFill>
        <p:spPr bwMode="auto">
          <a:xfrm>
            <a:off x="9349409" y="670377"/>
            <a:ext cx="1822464" cy="2429953"/>
          </a:xfrm>
          <a:prstGeom prst="rect">
            <a:avLst/>
          </a:prstGeom>
          <a:noFill/>
        </p:spPr>
      </p:pic>
      <p:pic>
        <p:nvPicPr>
          <p:cNvPr id="8" name="Picture Placeholder 7">
            <a:extLst>
              <a:ext uri="{FF2B5EF4-FFF2-40B4-BE49-F238E27FC236}">
                <a16:creationId xmlns:a16="http://schemas.microsoft.com/office/drawing/2014/main" xmlns="" id="{E1598849-B82B-4C46-8E4C-6B21929DB6D8}"/>
              </a:ext>
            </a:extLst>
          </p:cNvPr>
          <p:cNvPicPr>
            <a:picLocks noGrp="1" noChangeAspect="1"/>
          </p:cNvPicPr>
          <p:nvPr>
            <p:ph type="pic" idx="1"/>
          </p:nvPr>
        </p:nvPicPr>
        <p:blipFill>
          <a:blip r:embed="rId4"/>
          <a:srcRect t="20390" b="20390"/>
          <a:stretch>
            <a:fillRect/>
          </a:stretch>
        </p:blipFill>
        <p:spPr bwMode="auto">
          <a:xfrm>
            <a:off x="9349409" y="3429000"/>
            <a:ext cx="2345767" cy="1852217"/>
          </a:xfrm>
          <a:prstGeom prst="rect">
            <a:avLst/>
          </a:prstGeom>
          <a:noFill/>
        </p:spPr>
      </p:pic>
      <p:sp>
        <p:nvSpPr>
          <p:cNvPr id="16" name="Rectangle 15">
            <a:extLst>
              <a:ext uri="{FF2B5EF4-FFF2-40B4-BE49-F238E27FC236}">
                <a16:creationId xmlns:a16="http://schemas.microsoft.com/office/drawing/2014/main" xmlns="" id="{FA169C72-4010-413C-A913-4BD6E2D129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758C3C99-2F64-46DC-9F81-BAA40930E1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672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ECA6DCB-B7E1-40A9-9524-540C6DA40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B4CAC577-F3E3-45A7-B953-2439DAFFBA8F}"/>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700" b="1" kern="1200" dirty="0">
                <a:solidFill>
                  <a:schemeClr val="tx1"/>
                </a:solidFill>
                <a:effectLst/>
                <a:latin typeface="Amasis MT Pro Black" panose="02040A04050005020304" pitchFamily="18" charset="0"/>
              </a:rPr>
              <a:t>Extempore</a:t>
            </a:r>
            <a:r>
              <a:rPr lang="en-US" sz="3700" kern="1200" dirty="0">
                <a:solidFill>
                  <a:schemeClr val="tx1"/>
                </a:solidFill>
                <a:effectLst/>
                <a:latin typeface="Amasis MT Pro Black" panose="02040A04050005020304" pitchFamily="18" charset="0"/>
              </a:rPr>
              <a:t/>
            </a:r>
            <a:br>
              <a:rPr lang="en-US" sz="3700" kern="1200" dirty="0">
                <a:solidFill>
                  <a:schemeClr val="tx1"/>
                </a:solidFill>
                <a:effectLst/>
                <a:latin typeface="Amasis MT Pro Black" panose="02040A04050005020304" pitchFamily="18" charset="0"/>
              </a:rPr>
            </a:br>
            <a:endParaRPr lang="en-US" sz="3700" kern="1200" dirty="0">
              <a:solidFill>
                <a:schemeClr val="tx1"/>
              </a:solidFill>
              <a:latin typeface="Amasis MT Pro Black" panose="02040A04050005020304" pitchFamily="18" charset="0"/>
            </a:endParaRPr>
          </a:p>
        </p:txBody>
      </p:sp>
      <p:grpSp>
        <p:nvGrpSpPr>
          <p:cNvPr id="15" name="Group 14">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xmlns="" id="{0EE4D4B9-E1CE-4882-86EC-11526FC6C5FD}"/>
              </a:ext>
            </a:extLst>
          </p:cNvPr>
          <p:cNvSpPr>
            <a:spLocks noGrp="1"/>
          </p:cNvSpPr>
          <p:nvPr>
            <p:ph type="body" sz="half" idx="2"/>
          </p:nvPr>
        </p:nvSpPr>
        <p:spPr>
          <a:xfrm>
            <a:off x="590719" y="2151253"/>
            <a:ext cx="5278066" cy="4158837"/>
          </a:xfrm>
        </p:spPr>
        <p:txBody>
          <a:bodyPr vert="horz" lIns="91440" tIns="45720" rIns="91440" bIns="45720" rtlCol="0" anchor="ctr">
            <a:normAutofit/>
          </a:bodyPr>
          <a:lstStyle/>
          <a:p>
            <a:pPr algn="just"/>
            <a:r>
              <a:rPr lang="en-US" sz="1700" dirty="0">
                <a:effectLst/>
              </a:rPr>
              <a:t>‘Speech is the mirror of the soul; as a man speaks, so he is’</a:t>
            </a:r>
          </a:p>
          <a:p>
            <a:pPr algn="just"/>
            <a:r>
              <a:rPr lang="en-US" sz="1700" dirty="0">
                <a:effectLst/>
              </a:rPr>
              <a:t>A minor activity, Extempore Competition was organized for MBA I semester students on November 11, 2021. The competition took place with an objective of polishing the spoken abilities of the students. The activity helps in improving them not only as good speakers but also observant and responsible management professional who have an opinion and awareness about the issues of local, managerial and global concern. The event was a learning experience not just for the participating students but also for the audience.</a:t>
            </a:r>
            <a:r>
              <a:rPr lang="en-US" sz="1700" dirty="0"/>
              <a:t> </a:t>
            </a:r>
            <a:r>
              <a:rPr lang="en-US" sz="1700" dirty="0">
                <a:effectLst/>
              </a:rPr>
              <a:t>The judges appreciated the enthusiasm among the students who participated in the event. Total 73 students took part in the competition. The event was conducted by Dr. Richa Sharma and  Dr. Vivek Rastogi.</a:t>
            </a:r>
          </a:p>
          <a:p>
            <a:pPr indent="-228600" algn="just">
              <a:buFont typeface="Arial" panose="020B0604020202020204" pitchFamily="34" charset="0"/>
              <a:buChar char="•"/>
            </a:pPr>
            <a:endParaRPr lang="en-US" sz="1700" dirty="0"/>
          </a:p>
        </p:txBody>
      </p:sp>
      <p:sp>
        <p:nvSpPr>
          <p:cNvPr id="21" name="Rectangle 20">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xmlns="" id="{3A30F97B-B07E-4E41-846F-86D7572A173A}"/>
              </a:ext>
            </a:extLst>
          </p:cNvPr>
          <p:cNvPicPr>
            <a:picLocks noGrp="1" noChangeAspect="1"/>
          </p:cNvPicPr>
          <p:nvPr>
            <p:ph type="pic" idx="1"/>
          </p:nvPr>
        </p:nvPicPr>
        <p:blipFill rotWithShape="1">
          <a:blip r:embed="rId2"/>
          <a:srcRect l="1795" r="-4" b="-4"/>
          <a:stretch/>
        </p:blipFill>
        <p:spPr bwMode="auto">
          <a:xfrm>
            <a:off x="7083423" y="581892"/>
            <a:ext cx="4397433" cy="2518756"/>
          </a:xfrm>
          <a:prstGeom prst="rect">
            <a:avLst/>
          </a:prstGeom>
          <a:noFill/>
        </p:spPr>
      </p:pic>
      <p:sp>
        <p:nvSpPr>
          <p:cNvPr id="25" name="Rectangle 24">
            <a:extLst>
              <a:ext uri="{FF2B5EF4-FFF2-40B4-BE49-F238E27FC236}">
                <a16:creationId xmlns:a16="http://schemas.microsoft.com/office/drawing/2014/main" xmlns=""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945CC46E-FC93-40AE-9A01-53F4596F2E42}"/>
              </a:ext>
            </a:extLst>
          </p:cNvPr>
          <p:cNvPicPr>
            <a:picLocks noChangeAspect="1"/>
          </p:cNvPicPr>
          <p:nvPr/>
        </p:nvPicPr>
        <p:blipFill rotWithShape="1">
          <a:blip r:embed="rId3"/>
          <a:srcRect r="1832" b="-4"/>
          <a:stretch/>
        </p:blipFill>
        <p:spPr bwMode="auto">
          <a:xfrm>
            <a:off x="7083423" y="3707894"/>
            <a:ext cx="4395569" cy="2518756"/>
          </a:xfrm>
          <a:prstGeom prst="rect">
            <a:avLst/>
          </a:prstGeom>
          <a:noFill/>
        </p:spPr>
      </p:pic>
    </p:spTree>
    <p:extLst>
      <p:ext uri="{BB962C8B-B14F-4D97-AF65-F5344CB8AC3E}">
        <p14:creationId xmlns:p14="http://schemas.microsoft.com/office/powerpoint/2010/main" xmlns="" val="3868938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1437</Words>
  <Application>Microsoft Office PowerPoint</Application>
  <PresentationFormat>Custom</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REFLECTIONS FROM THE DEAN’S DESK</vt:lpstr>
      <vt:lpstr>Activities in collaboration with ED CELL AND IIC </vt:lpstr>
      <vt:lpstr>      GUEST LECTURE</vt:lpstr>
      <vt:lpstr>Business Model Competition </vt:lpstr>
      <vt:lpstr>GUEST LECTURE</vt:lpstr>
      <vt:lpstr>CURRICULAR ACTIVITIES </vt:lpstr>
      <vt:lpstr>  ROLE PLAY COMPETITION  </vt:lpstr>
      <vt:lpstr>Extempore </vt:lpstr>
      <vt:lpstr>GUEST LECTURE</vt:lpstr>
      <vt:lpstr>DEBATE COMPETITION </vt:lpstr>
      <vt:lpstr> CO-CURRICULAR ACTIVITIES  </vt:lpstr>
      <vt:lpstr>CURRENT AFFAIRS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Neha</dc:creator>
  <cp:lastModifiedBy>IIMT</cp:lastModifiedBy>
  <cp:revision>14</cp:revision>
  <dcterms:created xsi:type="dcterms:W3CDTF">2021-12-30T08:15:34Z</dcterms:created>
  <dcterms:modified xsi:type="dcterms:W3CDTF">2022-02-04T09:51:52Z</dcterms:modified>
</cp:coreProperties>
</file>